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95" r:id="rId1"/>
    <p:sldMasterId id="2147483807" r:id="rId2"/>
  </p:sldMasterIdLst>
  <p:sldIdLst>
    <p:sldId id="292" r:id="rId3"/>
    <p:sldId id="294" r:id="rId4"/>
    <p:sldId id="257" r:id="rId5"/>
    <p:sldId id="258" r:id="rId6"/>
    <p:sldId id="259" r:id="rId7"/>
    <p:sldId id="261" r:id="rId8"/>
    <p:sldId id="288" r:id="rId9"/>
    <p:sldId id="262" r:id="rId10"/>
    <p:sldId id="296" r:id="rId11"/>
    <p:sldId id="264" r:id="rId12"/>
    <p:sldId id="295" r:id="rId13"/>
    <p:sldId id="265" r:id="rId14"/>
    <p:sldId id="293" r:id="rId15"/>
    <p:sldId id="271" r:id="rId16"/>
    <p:sldId id="272" r:id="rId17"/>
    <p:sldId id="284" r:id="rId18"/>
    <p:sldId id="313" r:id="rId19"/>
    <p:sldId id="297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2" autoAdjust="0"/>
    <p:restoredTop sz="94660"/>
  </p:normalViewPr>
  <p:slideViewPr>
    <p:cSldViewPr>
      <p:cViewPr varScale="1">
        <p:scale>
          <a:sx n="59" d="100"/>
          <a:sy n="59" d="100"/>
        </p:scale>
        <p:origin x="150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7AF2F-8D01-4870-BEEA-277FFA463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1399C-8AB1-496D-8E9C-36F3571CF366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7027A-20A2-4B12-8559-C1421E9CF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F92BE-E12E-4501-A1F2-2A9BC6DCD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C4D64-E79E-41E5-BB0A-28C8E092BE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3612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DEFBF-A57E-4364-A7A2-F9682B05A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3BD0A-025B-421A-B4AF-4B094F254A42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1E79F-4F25-476B-BF62-71A25A5E0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1081B-F07A-4D72-8309-1E26A62E2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0D21E-278E-456C-B893-DE0006C646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5879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CDCBA-F77F-4BB7-AF02-89D4F4EE2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BB584-FB9B-4BDE-8505-A23D20198A0A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49E5C-9F6F-402D-A42E-3234EF398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DF934-0692-4985-8A8B-B26FA5323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C6383-DFC2-4A59-872E-09769D4687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21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F0AA0-5CD5-48A0-B157-493340D2F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4B58D-4E01-4BA3-9E0E-F59357EB3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4638AB-D9A2-4840-9CFF-34A1E7D81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0751A-384E-4D47-814B-049753F022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905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07809-E247-4FC6-86F9-D9EA89F70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44438-E3BF-4FCF-AB1D-C13462AE5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25260-A170-4D64-92A0-E9A8F5DC8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EAF768-5EB9-4C71-B562-C034CF258E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916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DB1DA-1E88-4E80-99B8-EEC1C7757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49335-6FF6-4395-9544-67CC245A4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525CF-28D1-4D24-9F77-71AD38DFA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9AE0E-36D6-49DF-AA72-BB611C7C9A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1197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34A706-40DA-4FF5-986B-97DCA0DE3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FCC8D5-59F5-4A63-BD46-BD3C9F485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7E3DCF-A030-40E0-BC23-649753A78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52A1C-3A9F-4765-BFF7-EC856259B1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3331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800856F-819C-4A85-A4E4-678F7A635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6ABF3AC-7D73-4531-AF25-F19C197D8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FA63FBB-A5B7-4F5E-8B6E-7472A4A6F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B6055-709C-43B3-AEF9-FD4F7D9B75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6182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494D6B-71D7-417D-88D7-348069EF3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9AC92C3-31A2-4E47-AAC3-A23F8A899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43E71E4-0D13-4BD7-90CF-A8C4D00C8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6324C-3769-48FF-AA50-4445B3B7CB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670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E8D95E8-9625-493B-A4E9-727C814EA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2D1405A-E34F-4221-B28C-CCE6617C8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6CF0AA-C84E-42DC-AD8A-EADA52A60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C12E75-3AC3-4CA5-84B5-9F715C6B78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66130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852C12F-E151-418F-AD2E-EB9E44896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07EF838-F122-4C91-A7A4-FF55938B9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A916B46-070C-499A-AC23-176235004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1356D-4267-4008-99CE-D7D22E8427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3280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22BFB-3D55-46CA-A4D7-714A86218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35972-EE6C-4B43-85D1-8E6CD8D85FBA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71863-2F5A-4A26-ABEF-9EF06CC0E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B0FDA-9E34-47CE-A474-A38C98DED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981D7-9F0E-49FD-86BE-0128582B7C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3382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296E43C-B5CA-4B92-9A01-A087982F0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9A604D8-435A-4037-81AB-425ACDC61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270194-60BC-40E6-B9F9-AD4C6B276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F9855-B620-40CE-A3A4-1D7E6717D4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40055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90D98-A0B2-42C8-A7DD-5C0E460F2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43819-9834-4785-BDD3-7A2D5D60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EC1CA-1043-454F-A4E5-D20D0620A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5140C-B748-4A62-9C5F-918D97D16E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86084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3340E-39AA-4BCE-A6D2-D430DA638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11529-2E40-4FB6-968E-DA386742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3182-4028-48CB-B383-A900AC5C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76CF1-9DD4-40D5-B387-E1AEF74119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2077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A3293FF-7548-462B-97D0-173E67F26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C03201F-69C5-470F-8E01-E5A18B069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F6AE3B0-F6C3-47C1-868D-50F2418A3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487EC-D3A7-4AB4-8415-0699033458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18771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B9D13-5F76-4D34-BDBD-87F0A7002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15E9A1BB-8B4B-43A8-A6B9-B46005160EAF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C132C-0E79-4EE3-ACC2-B2ED8B2B85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3448A-B91B-4A32-A471-5B53AD066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D3C22-4528-47CD-86D6-3EB122644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D9538064-7603-40EA-94D4-B555599DAD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671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981B2-BB1F-47B5-B501-CC2D1941B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15C14-C582-427A-9CA8-37B44ABC173B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7A9E0-4743-42FB-A40B-CDB6805FD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7C447-337C-4DD4-BF33-65057E0CD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50E29-68DA-4285-8462-A9D12C7A90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19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CC05907-DC8F-4C29-A391-320250650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E8A28-B3F1-4A16-BBC2-FF16E418695D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3D4626B-B712-4787-80A0-053F5605C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A65E284-5306-4925-B8E4-F9AA11C80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FCE8E-FC1B-4A85-A130-5067C963F3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371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583C82F-DB17-4536-9FEC-18E346495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326AC-D415-4771-BE33-A988E0857C78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359A0D8-E8F0-4211-9B55-C640C9C4A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F09B177-FF90-41E2-9033-D72D27AA7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A5BA6-59A0-4735-8D0E-883743509B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204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79F820E-5893-4745-B0FB-64BF8EF21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98485-7FFC-4ECC-AD4F-A370340E4A80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99D291E-A8A0-4DAC-82C9-C0C012E99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F1A6AF-1C81-4BEB-94F3-B697ABC72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31F61B-90D7-4F21-82B7-7EAE63502C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47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40DB3CE-7310-4D2B-A686-406F8DC6C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A5CF7-D064-4815-8BE7-018514B9E738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2A85F6B-7232-4C2F-B7F7-059F87CDC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D1B8A6F-8166-45CE-91C5-D8E4DBC53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6BB9C-4896-45B2-B2A3-5AC829CB66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525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A57ADCE-8474-44E5-9278-B9AC6B644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2EE69-45E6-4765-B979-40273E10E950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54C96FF-10D7-4537-8D2C-CD760DACA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15BD909-E06B-4522-B0A6-6309B6DC0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04CF0-F02E-4A81-B850-2594FAB8A8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22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9EDFF0-FF8A-4659-BD3C-C20E053BA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C680D-33DA-44C0-B36C-79C411A3C14D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5BF7F3B-FA33-4CC9-B201-6DDE98367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12BC58-36FB-4606-B384-95B4E671E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2F807-D26E-4BC4-9BD8-0BC9F81E18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69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479DB56-962C-41DE-A5FD-0BE3BCAE55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ED13E15-D17E-4CCA-A5F7-C9E49DE83F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E3C9D-A2E1-4997-B509-36E776A9B0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6775CF4-2E69-47A5-8C38-15EBD72FF10B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ED4F0-8166-46A2-9439-9DC8BD5F43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4EA5B-BBD1-44C8-8CA9-BE63EE5F0B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713F656-4052-4EFF-8D8A-731742ECA3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CCE0D07-DCC4-46E9-9A5C-17D934A0356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92F6AE1-B367-49E4-9290-7A9082E636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FB908-1799-4377-A54E-BCCB33DC6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275B9-8C1F-4847-936B-2B4234EBD6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49F4E-2347-4806-96CD-AC81BF2C9B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D030542-AF14-4FF5-A287-58E9507E72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957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3C314EE-4B30-43D1-AF64-82DA2EF168AE}"/>
              </a:ext>
            </a:extLst>
          </p:cNvPr>
          <p:cNvSpPr>
            <a:spLocks/>
          </p:cNvSpPr>
          <p:nvPr/>
        </p:nvSpPr>
        <p:spPr bwMode="auto">
          <a:xfrm>
            <a:off x="2770188" y="2287588"/>
            <a:ext cx="1636712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en-US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GP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DE59F5-D7B7-41AA-85D0-F3517EEB635A}"/>
              </a:ext>
            </a:extLst>
          </p:cNvPr>
          <p:cNvSpPr>
            <a:spLocks/>
          </p:cNvSpPr>
          <p:nvPr/>
        </p:nvSpPr>
        <p:spPr bwMode="auto">
          <a:xfrm>
            <a:off x="422275" y="990600"/>
            <a:ext cx="8229600" cy="1066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en-US" alt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Cặp</a:t>
            </a:r>
            <a:r>
              <a:rPr lang="en-US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alen</a:t>
            </a:r>
            <a:r>
              <a:rPr lang="en-US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quy</a:t>
            </a:r>
            <a:r>
              <a:rPr lang="en-US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định</a:t>
            </a:r>
            <a:r>
              <a:rPr lang="en-US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tính</a:t>
            </a:r>
            <a:r>
              <a:rPr lang="en-US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trạng</a:t>
            </a:r>
            <a:r>
              <a:rPr lang="en-US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phân</a:t>
            </a: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li </a:t>
            </a:r>
            <a:r>
              <a:rPr lang="en-US" alt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đồng</a:t>
            </a: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đều</a:t>
            </a: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trong</a:t>
            </a:r>
            <a:r>
              <a:rPr lang="en-US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giảm</a:t>
            </a:r>
            <a:r>
              <a:rPr lang="en-US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phân</a:t>
            </a:r>
            <a:r>
              <a:rPr lang="en-US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hình</a:t>
            </a:r>
            <a:r>
              <a:rPr lang="en-US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thành</a:t>
            </a:r>
            <a:r>
              <a:rPr lang="en-US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giao</a:t>
            </a:r>
            <a:r>
              <a:rPr lang="en-US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tử</a:t>
            </a:r>
            <a:endParaRPr lang="en-US" altLang="en-US" sz="32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31BEF7-8FE5-49A4-B871-9054ED075EDD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Lai 1 </a:t>
            </a:r>
            <a:r>
              <a:rPr lang="en-US" alt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tính</a:t>
            </a:r>
            <a:r>
              <a:rPr lang="en-US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trạng</a:t>
            </a:r>
            <a:r>
              <a:rPr lang="en-US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: </a:t>
            </a:r>
            <a:r>
              <a:rPr lang="en-US" alt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Quy</a:t>
            </a:r>
            <a:r>
              <a:rPr lang="en-US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luật</a:t>
            </a:r>
            <a:r>
              <a:rPr lang="en-US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phân</a:t>
            </a:r>
            <a:r>
              <a:rPr lang="en-US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li</a:t>
            </a:r>
            <a:endParaRPr lang="en-US" sz="2800" b="1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C8FC105F-1716-49DD-B2E3-0B2D85F79851}"/>
              </a:ext>
            </a:extLst>
          </p:cNvPr>
          <p:cNvSpPr>
            <a:spLocks/>
          </p:cNvSpPr>
          <p:nvPr/>
        </p:nvSpPr>
        <p:spPr bwMode="auto">
          <a:xfrm>
            <a:off x="1219200" y="2570163"/>
            <a:ext cx="1635125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en-US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Aa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B0018D94-0869-465D-91DA-AC26BA26B77C}"/>
              </a:ext>
            </a:extLst>
          </p:cNvPr>
          <p:cNvSpPr>
            <a:spLocks/>
          </p:cNvSpPr>
          <p:nvPr/>
        </p:nvSpPr>
        <p:spPr bwMode="auto">
          <a:xfrm>
            <a:off x="4322763" y="2570163"/>
            <a:ext cx="1635125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en-US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½ A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6786852-7F5B-421A-AFB6-568E1FDD6F78}"/>
              </a:ext>
            </a:extLst>
          </p:cNvPr>
          <p:cNvSpPr>
            <a:spLocks/>
          </p:cNvSpPr>
          <p:nvPr/>
        </p:nvSpPr>
        <p:spPr bwMode="auto">
          <a:xfrm>
            <a:off x="6248400" y="2570163"/>
            <a:ext cx="1635125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en-US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½ a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28FAA00-DA5C-4159-8646-126401E7B986}"/>
              </a:ext>
            </a:extLst>
          </p:cNvPr>
          <p:cNvCxnSpPr>
            <a:stCxn id="7" idx="3"/>
            <a:endCxn id="8" idx="1"/>
          </p:cNvCxnSpPr>
          <p:nvPr/>
        </p:nvCxnSpPr>
        <p:spPr>
          <a:xfrm>
            <a:off x="2854325" y="2894013"/>
            <a:ext cx="14684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E3101C8-355C-4576-849B-DFE6F53640AD}"/>
              </a:ext>
            </a:extLst>
          </p:cNvPr>
          <p:cNvSpPr>
            <a:spLocks/>
          </p:cNvSpPr>
          <p:nvPr/>
        </p:nvSpPr>
        <p:spPr bwMode="auto">
          <a:xfrm>
            <a:off x="5867400" y="2570163"/>
            <a:ext cx="685800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en-US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:</a:t>
            </a:r>
          </a:p>
        </p:txBody>
      </p:sp>
      <p:pic>
        <p:nvPicPr>
          <p:cNvPr id="2058" name="Picture 7" descr="Các khái niệm và thuật ngữ | Học trực tuyến">
            <a:extLst>
              <a:ext uri="{FF2B5EF4-FFF2-40B4-BE49-F238E27FC236}">
                <a16:creationId xmlns:a16="http://schemas.microsoft.com/office/drawing/2014/main" id="{8FB2500F-1233-4C8A-870A-4DA83DCDE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4419600"/>
            <a:ext cx="912177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" grpId="0" animBg="1"/>
      <p:bldP spid="7" grpId="0" animBg="1"/>
      <p:bldP spid="8" grpId="0" animBg="1"/>
      <p:bldP spid="9" grpId="0" animBg="1"/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2">
            <a:extLst>
              <a:ext uri="{FF2B5EF4-FFF2-40B4-BE49-F238E27FC236}">
                <a16:creationId xmlns:a16="http://schemas.microsoft.com/office/drawing/2014/main" id="{14C4326A-D241-4F46-83FA-3D6B94F7E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" y="698500"/>
            <a:ext cx="7620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li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 Diagonal Corner Rectangle 3">
            <a:extLst>
              <a:ext uri="{FF2B5EF4-FFF2-40B4-BE49-F238E27FC236}">
                <a16:creationId xmlns:a16="http://schemas.microsoft.com/office/drawing/2014/main" id="{04C3F30E-8863-41DF-BA4D-6FD4815BFC16}"/>
              </a:ext>
            </a:extLst>
          </p:cNvPr>
          <p:cNvSpPr/>
          <p:nvPr/>
        </p:nvSpPr>
        <p:spPr>
          <a:xfrm>
            <a:off x="3246777" y="1752600"/>
            <a:ext cx="5803900" cy="2362200"/>
          </a:xfrm>
          <a:prstGeom prst="round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́ di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truyền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li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0" name="Picture 3" descr="C:\Users\Administrator\Desktop\23.jpg">
            <a:extLst>
              <a:ext uri="{FF2B5EF4-FFF2-40B4-BE49-F238E27FC236}">
                <a16:creationId xmlns:a16="http://schemas.microsoft.com/office/drawing/2014/main" id="{2943EFEB-3B92-4486-8B62-993A76F7F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3218642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383EF75-AB8F-40AB-9FA7-E0857A3F5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36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I. THÍ NGHIỆM LAI HAI TÍNH TRẠNG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5BC9F042-20D4-45DD-9768-C75D0AE0C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968500"/>
            <a:ext cx="39528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500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86DE4763-269F-4E95-89A6-29C0528C8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974725"/>
            <a:ext cx="5334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500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3670C105-48E0-4F34-8780-34FE9491C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959100"/>
            <a:ext cx="4127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5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1F424466-4150-446E-ABD0-F59D4C1D7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578100"/>
            <a:ext cx="3429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5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F5E33E97-8722-40EE-8A18-5233D9AD3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825" y="3487738"/>
            <a:ext cx="39528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500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A84B3BEF-5B02-4019-BBA6-B60FB2086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825" y="2968625"/>
            <a:ext cx="4127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5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626B7C5F-EBF4-4417-A626-A5CC6EE48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822325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08F7D5A3-D0A4-4AAC-9AD7-0D8AC7D6D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433513"/>
            <a:ext cx="420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grpSp>
        <p:nvGrpSpPr>
          <p:cNvPr id="2" name="Group 10">
            <a:extLst>
              <a:ext uri="{FF2B5EF4-FFF2-40B4-BE49-F238E27FC236}">
                <a16:creationId xmlns:a16="http://schemas.microsoft.com/office/drawing/2014/main" id="{B8853EEE-96F4-48A8-8868-79AE05CA0B95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5622925"/>
            <a:ext cx="990600" cy="1066800"/>
            <a:chOff x="0" y="3264"/>
            <a:chExt cx="624" cy="672"/>
          </a:xfrm>
        </p:grpSpPr>
        <p:pic>
          <p:nvPicPr>
            <p:cNvPr id="7314" name="Picture 11" descr="vang tron">
              <a:extLst>
                <a:ext uri="{FF2B5EF4-FFF2-40B4-BE49-F238E27FC236}">
                  <a16:creationId xmlns:a16="http://schemas.microsoft.com/office/drawing/2014/main" id="{D5496D7E-ECE1-47C9-AAD7-59AB877A30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CFD"/>
                </a:clrFrom>
                <a:clrTo>
                  <a:srgbClr val="FEFC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264"/>
              <a:ext cx="624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15" name="Oval 12">
              <a:extLst>
                <a:ext uri="{FF2B5EF4-FFF2-40B4-BE49-F238E27FC236}">
                  <a16:creationId xmlns:a16="http://schemas.microsoft.com/office/drawing/2014/main" id="{550BB8CA-0101-449A-9DD4-A4B85ED61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360"/>
              <a:ext cx="48" cy="33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vi-VN" altLang="en-US" sz="2400"/>
            </a:p>
          </p:txBody>
        </p:sp>
        <p:sp>
          <p:nvSpPr>
            <p:cNvPr id="7316" name="Oval 13">
              <a:extLst>
                <a:ext uri="{FF2B5EF4-FFF2-40B4-BE49-F238E27FC236}">
                  <a16:creationId xmlns:a16="http://schemas.microsoft.com/office/drawing/2014/main" id="{91C64D64-529E-46C5-9EE6-856087ADD8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744"/>
              <a:ext cx="48" cy="108"/>
            </a:xfrm>
            <a:prstGeom prst="ellipse">
              <a:avLst/>
            </a:prstGeom>
            <a:gradFill rotWithShape="1">
              <a:gsLst>
                <a:gs pos="0">
                  <a:srgbClr val="760000"/>
                </a:gs>
                <a:gs pos="100000">
                  <a:srgbClr val="FF00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vi-VN" altLang="en-US" sz="2400"/>
            </a:p>
          </p:txBody>
        </p:sp>
      </p:grpSp>
      <p:grpSp>
        <p:nvGrpSpPr>
          <p:cNvPr id="3" name="Group 14">
            <a:extLst>
              <a:ext uri="{FF2B5EF4-FFF2-40B4-BE49-F238E27FC236}">
                <a16:creationId xmlns:a16="http://schemas.microsoft.com/office/drawing/2014/main" id="{20030D8B-034E-4E6F-BDCC-DAA4A998B9E0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622925"/>
            <a:ext cx="990600" cy="1066800"/>
            <a:chOff x="624" y="3264"/>
            <a:chExt cx="624" cy="672"/>
          </a:xfrm>
        </p:grpSpPr>
        <p:pic>
          <p:nvPicPr>
            <p:cNvPr id="7311" name="Picture 15" descr="vang tron">
              <a:extLst>
                <a:ext uri="{FF2B5EF4-FFF2-40B4-BE49-F238E27FC236}">
                  <a16:creationId xmlns:a16="http://schemas.microsoft.com/office/drawing/2014/main" id="{6DA296B4-281A-4220-AFA1-9687768680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CFD"/>
                </a:clrFrom>
                <a:clrTo>
                  <a:srgbClr val="FEFC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3264"/>
              <a:ext cx="624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12" name="Oval 16">
              <a:extLst>
                <a:ext uri="{FF2B5EF4-FFF2-40B4-BE49-F238E27FC236}">
                  <a16:creationId xmlns:a16="http://schemas.microsoft.com/office/drawing/2014/main" id="{AB6D3E92-4DF8-43E1-AB3C-8A7184E8C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3360"/>
              <a:ext cx="48" cy="33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vi-VN" altLang="en-US" sz="2400"/>
            </a:p>
          </p:txBody>
        </p:sp>
        <p:sp>
          <p:nvSpPr>
            <p:cNvPr id="7313" name="Oval 17">
              <a:extLst>
                <a:ext uri="{FF2B5EF4-FFF2-40B4-BE49-F238E27FC236}">
                  <a16:creationId xmlns:a16="http://schemas.microsoft.com/office/drawing/2014/main" id="{C231F408-7840-4106-A4F3-5FC4033BD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3744"/>
              <a:ext cx="48" cy="108"/>
            </a:xfrm>
            <a:prstGeom prst="ellipse">
              <a:avLst/>
            </a:prstGeom>
            <a:gradFill rotWithShape="1">
              <a:gsLst>
                <a:gs pos="0">
                  <a:srgbClr val="760000"/>
                </a:gs>
                <a:gs pos="100000">
                  <a:srgbClr val="FF00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vi-VN" altLang="en-US" sz="2400"/>
            </a:p>
          </p:txBody>
        </p:sp>
      </p:grpSp>
      <p:grpSp>
        <p:nvGrpSpPr>
          <p:cNvPr id="4" name="Group 18">
            <a:extLst>
              <a:ext uri="{FF2B5EF4-FFF2-40B4-BE49-F238E27FC236}">
                <a16:creationId xmlns:a16="http://schemas.microsoft.com/office/drawing/2014/main" id="{FF7E1204-903B-4E97-875B-840E5EC11963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5622925"/>
            <a:ext cx="990600" cy="1066800"/>
            <a:chOff x="3264" y="3264"/>
            <a:chExt cx="624" cy="672"/>
          </a:xfrm>
        </p:grpSpPr>
        <p:pic>
          <p:nvPicPr>
            <p:cNvPr id="7308" name="Picture 19" descr="vang tron">
              <a:extLst>
                <a:ext uri="{FF2B5EF4-FFF2-40B4-BE49-F238E27FC236}">
                  <a16:creationId xmlns:a16="http://schemas.microsoft.com/office/drawing/2014/main" id="{0051BD11-B4E7-4228-9074-21C49E970E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CFD"/>
                </a:clrFrom>
                <a:clrTo>
                  <a:srgbClr val="FEFC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3264"/>
              <a:ext cx="624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09" name="Oval 20">
              <a:extLst>
                <a:ext uri="{FF2B5EF4-FFF2-40B4-BE49-F238E27FC236}">
                  <a16:creationId xmlns:a16="http://schemas.microsoft.com/office/drawing/2014/main" id="{66872917-BD65-4C64-B192-22B1D764B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3696"/>
              <a:ext cx="48" cy="108"/>
            </a:xfrm>
            <a:prstGeom prst="ellipse">
              <a:avLst/>
            </a:prstGeom>
            <a:gradFill rotWithShape="1">
              <a:gsLst>
                <a:gs pos="0">
                  <a:srgbClr val="760000"/>
                </a:gs>
                <a:gs pos="100000">
                  <a:srgbClr val="FF00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vi-VN" altLang="en-US" sz="2400"/>
            </a:p>
          </p:txBody>
        </p:sp>
        <p:sp>
          <p:nvSpPr>
            <p:cNvPr id="7310" name="Oval 21">
              <a:extLst>
                <a:ext uri="{FF2B5EF4-FFF2-40B4-BE49-F238E27FC236}">
                  <a16:creationId xmlns:a16="http://schemas.microsoft.com/office/drawing/2014/main" id="{143529BD-95EB-486E-BF38-C9D8B81BE8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3312"/>
              <a:ext cx="48" cy="336"/>
            </a:xfrm>
            <a:prstGeom prst="ellipse">
              <a:avLst/>
            </a:prstGeom>
            <a:gradFill rotWithShape="1">
              <a:gsLst>
                <a:gs pos="0">
                  <a:srgbClr val="000076"/>
                </a:gs>
                <a:gs pos="100000">
                  <a:srgbClr val="00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vi-VN" altLang="en-US" sz="2400"/>
            </a:p>
          </p:txBody>
        </p:sp>
      </p:grpSp>
      <p:grpSp>
        <p:nvGrpSpPr>
          <p:cNvPr id="5" name="Group 22">
            <a:extLst>
              <a:ext uri="{FF2B5EF4-FFF2-40B4-BE49-F238E27FC236}">
                <a16:creationId xmlns:a16="http://schemas.microsoft.com/office/drawing/2014/main" id="{B754AF74-EAFB-4D1D-9A03-092E9A0CD8E0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5622925"/>
            <a:ext cx="990600" cy="1066800"/>
            <a:chOff x="3888" y="3264"/>
            <a:chExt cx="624" cy="672"/>
          </a:xfrm>
        </p:grpSpPr>
        <p:pic>
          <p:nvPicPr>
            <p:cNvPr id="7305" name="Picture 23" descr="vang tron">
              <a:extLst>
                <a:ext uri="{FF2B5EF4-FFF2-40B4-BE49-F238E27FC236}">
                  <a16:creationId xmlns:a16="http://schemas.microsoft.com/office/drawing/2014/main" id="{2B39A802-0CCE-4791-89B1-7A2BC07C96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CFD"/>
                </a:clrFrom>
                <a:clrTo>
                  <a:srgbClr val="FEFC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8" y="3264"/>
              <a:ext cx="624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06" name="Oval 24">
              <a:extLst>
                <a:ext uri="{FF2B5EF4-FFF2-40B4-BE49-F238E27FC236}">
                  <a16:creationId xmlns:a16="http://schemas.microsoft.com/office/drawing/2014/main" id="{F55D9DD8-8DE9-4FD8-99A1-3D1A46884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3696"/>
              <a:ext cx="48" cy="108"/>
            </a:xfrm>
            <a:prstGeom prst="ellipse">
              <a:avLst/>
            </a:prstGeom>
            <a:gradFill rotWithShape="1">
              <a:gsLst>
                <a:gs pos="0">
                  <a:srgbClr val="760000"/>
                </a:gs>
                <a:gs pos="100000">
                  <a:srgbClr val="FF00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vi-VN" altLang="en-US" sz="2400"/>
            </a:p>
          </p:txBody>
        </p:sp>
        <p:sp>
          <p:nvSpPr>
            <p:cNvPr id="7307" name="Oval 25">
              <a:extLst>
                <a:ext uri="{FF2B5EF4-FFF2-40B4-BE49-F238E27FC236}">
                  <a16:creationId xmlns:a16="http://schemas.microsoft.com/office/drawing/2014/main" id="{157DED19-8088-456F-96AB-80131EDE3E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3312"/>
              <a:ext cx="48" cy="336"/>
            </a:xfrm>
            <a:prstGeom prst="ellipse">
              <a:avLst/>
            </a:prstGeom>
            <a:gradFill rotWithShape="1">
              <a:gsLst>
                <a:gs pos="0">
                  <a:srgbClr val="000076"/>
                </a:gs>
                <a:gs pos="100000">
                  <a:srgbClr val="00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vi-VN" altLang="en-US" sz="2400"/>
            </a:p>
          </p:txBody>
        </p:sp>
      </p:grpSp>
      <p:grpSp>
        <p:nvGrpSpPr>
          <p:cNvPr id="6" name="Group 26">
            <a:extLst>
              <a:ext uri="{FF2B5EF4-FFF2-40B4-BE49-F238E27FC236}">
                <a16:creationId xmlns:a16="http://schemas.microsoft.com/office/drawing/2014/main" id="{D29456F2-7DEF-452E-A9C2-765EA4B32822}"/>
              </a:ext>
            </a:extLst>
          </p:cNvPr>
          <p:cNvGrpSpPr>
            <a:grpSpLocks/>
          </p:cNvGrpSpPr>
          <p:nvPr/>
        </p:nvGrpSpPr>
        <p:grpSpPr bwMode="auto">
          <a:xfrm>
            <a:off x="0" y="5622925"/>
            <a:ext cx="990600" cy="1066800"/>
            <a:chOff x="1200" y="3264"/>
            <a:chExt cx="624" cy="672"/>
          </a:xfrm>
        </p:grpSpPr>
        <p:pic>
          <p:nvPicPr>
            <p:cNvPr id="7302" name="Picture 27" descr="vang tron">
              <a:extLst>
                <a:ext uri="{FF2B5EF4-FFF2-40B4-BE49-F238E27FC236}">
                  <a16:creationId xmlns:a16="http://schemas.microsoft.com/office/drawing/2014/main" id="{4FB974F3-990A-4F77-A67D-547D235C84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CFD"/>
                </a:clrFrom>
                <a:clrTo>
                  <a:srgbClr val="FEFC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3264"/>
              <a:ext cx="624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03" name="Oval 28">
              <a:extLst>
                <a:ext uri="{FF2B5EF4-FFF2-40B4-BE49-F238E27FC236}">
                  <a16:creationId xmlns:a16="http://schemas.microsoft.com/office/drawing/2014/main" id="{F9D00941-4538-467B-943A-683B7599B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360"/>
              <a:ext cx="48" cy="336"/>
            </a:xfrm>
            <a:prstGeom prst="ellipse">
              <a:avLst/>
            </a:prstGeom>
            <a:gradFill rotWithShape="1">
              <a:gsLst>
                <a:gs pos="0">
                  <a:srgbClr val="000076"/>
                </a:gs>
                <a:gs pos="100000">
                  <a:srgbClr val="00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vi-VN" altLang="en-US" sz="2400"/>
            </a:p>
          </p:txBody>
        </p:sp>
        <p:sp>
          <p:nvSpPr>
            <p:cNvPr id="7304" name="Oval 29">
              <a:extLst>
                <a:ext uri="{FF2B5EF4-FFF2-40B4-BE49-F238E27FC236}">
                  <a16:creationId xmlns:a16="http://schemas.microsoft.com/office/drawing/2014/main" id="{03880B79-8955-45BE-944A-1119FC72B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744"/>
              <a:ext cx="48" cy="96"/>
            </a:xfrm>
            <a:prstGeom prst="ellipse">
              <a:avLst/>
            </a:prstGeom>
            <a:gradFill rotWithShape="1">
              <a:gsLst>
                <a:gs pos="0">
                  <a:srgbClr val="000076"/>
                </a:gs>
                <a:gs pos="100000">
                  <a:srgbClr val="00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vi-VN" altLang="en-US" sz="2400"/>
            </a:p>
          </p:txBody>
        </p:sp>
      </p:grpSp>
      <p:grpSp>
        <p:nvGrpSpPr>
          <p:cNvPr id="7" name="Group 30">
            <a:extLst>
              <a:ext uri="{FF2B5EF4-FFF2-40B4-BE49-F238E27FC236}">
                <a16:creationId xmlns:a16="http://schemas.microsoft.com/office/drawing/2014/main" id="{A7E2C923-B49C-4068-9004-C458E7D42C76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5622925"/>
            <a:ext cx="990600" cy="1066800"/>
            <a:chOff x="1872" y="3264"/>
            <a:chExt cx="624" cy="672"/>
          </a:xfrm>
        </p:grpSpPr>
        <p:pic>
          <p:nvPicPr>
            <p:cNvPr id="7299" name="Picture 31" descr="vang tron">
              <a:extLst>
                <a:ext uri="{FF2B5EF4-FFF2-40B4-BE49-F238E27FC236}">
                  <a16:creationId xmlns:a16="http://schemas.microsoft.com/office/drawing/2014/main" id="{9959E6BF-86AB-4978-BDCD-A15D6AE270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CFD"/>
                </a:clrFrom>
                <a:clrTo>
                  <a:srgbClr val="FEFC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3264"/>
              <a:ext cx="624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00" name="Oval 32">
              <a:extLst>
                <a:ext uri="{FF2B5EF4-FFF2-40B4-BE49-F238E27FC236}">
                  <a16:creationId xmlns:a16="http://schemas.microsoft.com/office/drawing/2014/main" id="{C92412A8-4AC5-4700-A001-7EE441FB2B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312"/>
              <a:ext cx="48" cy="336"/>
            </a:xfrm>
            <a:prstGeom prst="ellipse">
              <a:avLst/>
            </a:prstGeom>
            <a:gradFill rotWithShape="1">
              <a:gsLst>
                <a:gs pos="0">
                  <a:srgbClr val="000076"/>
                </a:gs>
                <a:gs pos="100000">
                  <a:srgbClr val="00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vi-VN" altLang="en-US" sz="2400"/>
            </a:p>
          </p:txBody>
        </p:sp>
        <p:sp>
          <p:nvSpPr>
            <p:cNvPr id="7301" name="Oval 33">
              <a:extLst>
                <a:ext uri="{FF2B5EF4-FFF2-40B4-BE49-F238E27FC236}">
                  <a16:creationId xmlns:a16="http://schemas.microsoft.com/office/drawing/2014/main" id="{F4C47EB9-CFB3-486B-A5B9-008B999BE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696"/>
              <a:ext cx="48" cy="96"/>
            </a:xfrm>
            <a:prstGeom prst="ellipse">
              <a:avLst/>
            </a:prstGeom>
            <a:gradFill rotWithShape="1">
              <a:gsLst>
                <a:gs pos="0">
                  <a:srgbClr val="000076"/>
                </a:gs>
                <a:gs pos="100000">
                  <a:srgbClr val="00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vi-VN" altLang="en-US" sz="2400"/>
            </a:p>
          </p:txBody>
        </p:sp>
      </p:grpSp>
      <p:grpSp>
        <p:nvGrpSpPr>
          <p:cNvPr id="8" name="Group 34">
            <a:extLst>
              <a:ext uri="{FF2B5EF4-FFF2-40B4-BE49-F238E27FC236}">
                <a16:creationId xmlns:a16="http://schemas.microsoft.com/office/drawing/2014/main" id="{6EDCC913-5CC3-47F0-890A-55239ED344C9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5622925"/>
            <a:ext cx="990600" cy="1066800"/>
            <a:chOff x="4512" y="3264"/>
            <a:chExt cx="624" cy="672"/>
          </a:xfrm>
        </p:grpSpPr>
        <p:pic>
          <p:nvPicPr>
            <p:cNvPr id="7296" name="Picture 35" descr="vang tron">
              <a:extLst>
                <a:ext uri="{FF2B5EF4-FFF2-40B4-BE49-F238E27FC236}">
                  <a16:creationId xmlns:a16="http://schemas.microsoft.com/office/drawing/2014/main" id="{3D966718-323B-49A1-B0B4-8906D24446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CFD"/>
                </a:clrFrom>
                <a:clrTo>
                  <a:srgbClr val="FEFC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2" y="3264"/>
              <a:ext cx="624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97" name="Oval 36">
              <a:extLst>
                <a:ext uri="{FF2B5EF4-FFF2-40B4-BE49-F238E27FC236}">
                  <a16:creationId xmlns:a16="http://schemas.microsoft.com/office/drawing/2014/main" id="{937950FF-DFF4-4DBE-A645-4C27DD8C44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3360"/>
              <a:ext cx="48" cy="33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vi-VN" altLang="en-US" sz="2400"/>
            </a:p>
          </p:txBody>
        </p:sp>
        <p:sp>
          <p:nvSpPr>
            <p:cNvPr id="7298" name="Oval 37">
              <a:extLst>
                <a:ext uri="{FF2B5EF4-FFF2-40B4-BE49-F238E27FC236}">
                  <a16:creationId xmlns:a16="http://schemas.microsoft.com/office/drawing/2014/main" id="{D7DB86D5-C669-40DE-BE62-5453DAD3E2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3696"/>
              <a:ext cx="48" cy="96"/>
            </a:xfrm>
            <a:prstGeom prst="ellipse">
              <a:avLst/>
            </a:prstGeom>
            <a:gradFill rotWithShape="1">
              <a:gsLst>
                <a:gs pos="0">
                  <a:srgbClr val="000076"/>
                </a:gs>
                <a:gs pos="100000">
                  <a:srgbClr val="00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vi-VN" altLang="en-US" sz="2400"/>
            </a:p>
          </p:txBody>
        </p:sp>
      </p:grpSp>
      <p:grpSp>
        <p:nvGrpSpPr>
          <p:cNvPr id="9" name="Group 38">
            <a:extLst>
              <a:ext uri="{FF2B5EF4-FFF2-40B4-BE49-F238E27FC236}">
                <a16:creationId xmlns:a16="http://schemas.microsoft.com/office/drawing/2014/main" id="{5932892F-C5DE-4193-BC68-C53A2082047F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5622925"/>
            <a:ext cx="990600" cy="1066800"/>
            <a:chOff x="5136" y="3264"/>
            <a:chExt cx="624" cy="672"/>
          </a:xfrm>
        </p:grpSpPr>
        <p:pic>
          <p:nvPicPr>
            <p:cNvPr id="7293" name="Picture 39" descr="vang tron">
              <a:extLst>
                <a:ext uri="{FF2B5EF4-FFF2-40B4-BE49-F238E27FC236}">
                  <a16:creationId xmlns:a16="http://schemas.microsoft.com/office/drawing/2014/main" id="{9DFA881A-CEF2-48D9-843A-B280B7ADEF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CFD"/>
                </a:clrFrom>
                <a:clrTo>
                  <a:srgbClr val="FEFC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6" y="3264"/>
              <a:ext cx="624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94" name="Oval 40">
              <a:extLst>
                <a:ext uri="{FF2B5EF4-FFF2-40B4-BE49-F238E27FC236}">
                  <a16:creationId xmlns:a16="http://schemas.microsoft.com/office/drawing/2014/main" id="{618E4930-5B2C-42E9-B9AE-AF4523A7B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4" y="3312"/>
              <a:ext cx="48" cy="33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vi-VN" altLang="en-US" sz="2400"/>
            </a:p>
          </p:txBody>
        </p:sp>
        <p:sp>
          <p:nvSpPr>
            <p:cNvPr id="7295" name="Oval 41">
              <a:extLst>
                <a:ext uri="{FF2B5EF4-FFF2-40B4-BE49-F238E27FC236}">
                  <a16:creationId xmlns:a16="http://schemas.microsoft.com/office/drawing/2014/main" id="{CE3BB0FA-73C0-48E1-9318-24D8BE99A6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4" y="3648"/>
              <a:ext cx="48" cy="96"/>
            </a:xfrm>
            <a:prstGeom prst="ellipse">
              <a:avLst/>
            </a:prstGeom>
            <a:gradFill rotWithShape="1">
              <a:gsLst>
                <a:gs pos="0">
                  <a:srgbClr val="000076"/>
                </a:gs>
                <a:gs pos="100000">
                  <a:srgbClr val="00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vi-VN" altLang="en-US" sz="2400"/>
            </a:p>
          </p:txBody>
        </p:sp>
      </p:grpSp>
      <p:grpSp>
        <p:nvGrpSpPr>
          <p:cNvPr id="10" name="Group 42">
            <a:extLst>
              <a:ext uri="{FF2B5EF4-FFF2-40B4-BE49-F238E27FC236}">
                <a16:creationId xmlns:a16="http://schemas.microsoft.com/office/drawing/2014/main" id="{9EF6974A-2825-4A62-805E-58EEC56344C7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1050925"/>
            <a:ext cx="1828800" cy="1447800"/>
            <a:chOff x="1008" y="144"/>
            <a:chExt cx="1152" cy="1056"/>
          </a:xfrm>
        </p:grpSpPr>
        <p:grpSp>
          <p:nvGrpSpPr>
            <p:cNvPr id="7278" name="Group 43">
              <a:extLst>
                <a:ext uri="{FF2B5EF4-FFF2-40B4-BE49-F238E27FC236}">
                  <a16:creationId xmlns:a16="http://schemas.microsoft.com/office/drawing/2014/main" id="{E9D6BAF1-97BE-4932-B3B3-1795F05058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144"/>
              <a:ext cx="1152" cy="1056"/>
              <a:chOff x="960" y="0"/>
              <a:chExt cx="1152" cy="1056"/>
            </a:xfrm>
          </p:grpSpPr>
          <p:grpSp>
            <p:nvGrpSpPr>
              <p:cNvPr id="7280" name="Group 44">
                <a:extLst>
                  <a:ext uri="{FF2B5EF4-FFF2-40B4-BE49-F238E27FC236}">
                    <a16:creationId xmlns:a16="http://schemas.microsoft.com/office/drawing/2014/main" id="{CDF00EA6-2C17-4C72-8ACE-122F4F9A747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0"/>
                <a:ext cx="1152" cy="1056"/>
                <a:chOff x="720" y="336"/>
                <a:chExt cx="1152" cy="1056"/>
              </a:xfrm>
            </p:grpSpPr>
            <p:pic>
              <p:nvPicPr>
                <p:cNvPr id="7284" name="Picture 45" descr="vang tron">
                  <a:extLst>
                    <a:ext uri="{FF2B5EF4-FFF2-40B4-BE49-F238E27FC236}">
                      <a16:creationId xmlns:a16="http://schemas.microsoft.com/office/drawing/2014/main" id="{32347DE6-F4F1-442B-98DA-22371474B9F4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EFCFD"/>
                    </a:clrFrom>
                    <a:clrTo>
                      <a:srgbClr val="FEFCFD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20" y="336"/>
                  <a:ext cx="1152" cy="10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285" name="Oval 46">
                  <a:extLst>
                    <a:ext uri="{FF2B5EF4-FFF2-40B4-BE49-F238E27FC236}">
                      <a16:creationId xmlns:a16="http://schemas.microsoft.com/office/drawing/2014/main" id="{E0682C81-7BEF-49C7-AE1F-BC34DF71CD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08" y="1056"/>
                  <a:ext cx="150" cy="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0076"/>
                    </a:gs>
                    <a:gs pos="100000">
                      <a:srgbClr val="0000F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86" name="Oval 47">
                  <a:extLst>
                    <a:ext uri="{FF2B5EF4-FFF2-40B4-BE49-F238E27FC236}">
                      <a16:creationId xmlns:a16="http://schemas.microsoft.com/office/drawing/2014/main" id="{8BB6A31A-D379-450F-8360-7AB66282B9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40" y="1056"/>
                  <a:ext cx="150" cy="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60000"/>
                    </a:gs>
                    <a:gs pos="100000">
                      <a:srgbClr val="FF000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87" name="Oval 48">
                  <a:extLst>
                    <a:ext uri="{FF2B5EF4-FFF2-40B4-BE49-F238E27FC236}">
                      <a16:creationId xmlns:a16="http://schemas.microsoft.com/office/drawing/2014/main" id="{156BC27F-E398-438D-A83E-4242396D72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4" y="528"/>
                  <a:ext cx="96" cy="4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0076"/>
                    </a:gs>
                    <a:gs pos="100000">
                      <a:srgbClr val="0000F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88" name="Oval 49">
                  <a:extLst>
                    <a:ext uri="{FF2B5EF4-FFF2-40B4-BE49-F238E27FC236}">
                      <a16:creationId xmlns:a16="http://schemas.microsoft.com/office/drawing/2014/main" id="{F56A0BE8-854F-4674-837B-41FE7D5F10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08" y="528"/>
                  <a:ext cx="96" cy="4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0076"/>
                    </a:gs>
                    <a:gs pos="100000">
                      <a:srgbClr val="0000F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89" name="Oval 50">
                  <a:extLst>
                    <a:ext uri="{FF2B5EF4-FFF2-40B4-BE49-F238E27FC236}">
                      <a16:creationId xmlns:a16="http://schemas.microsoft.com/office/drawing/2014/main" id="{EF82272A-65E8-4CA4-9B32-0DDB7D951E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4" y="1056"/>
                  <a:ext cx="150" cy="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0076"/>
                    </a:gs>
                    <a:gs pos="100000">
                      <a:srgbClr val="0000F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90" name="Oval 51">
                  <a:extLst>
                    <a:ext uri="{FF2B5EF4-FFF2-40B4-BE49-F238E27FC236}">
                      <a16:creationId xmlns:a16="http://schemas.microsoft.com/office/drawing/2014/main" id="{825B4D0F-AC0D-4F8F-996D-EACEE95476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88" y="528"/>
                  <a:ext cx="96" cy="48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91" name="Oval 52">
                  <a:extLst>
                    <a:ext uri="{FF2B5EF4-FFF2-40B4-BE49-F238E27FC236}">
                      <a16:creationId xmlns:a16="http://schemas.microsoft.com/office/drawing/2014/main" id="{34F15A78-AA8A-4EE5-B312-FE3B0448B60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528"/>
                  <a:ext cx="96" cy="48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92" name="Oval 53">
                  <a:extLst>
                    <a:ext uri="{FF2B5EF4-FFF2-40B4-BE49-F238E27FC236}">
                      <a16:creationId xmlns:a16="http://schemas.microsoft.com/office/drawing/2014/main" id="{D7C764B6-98A2-4FB9-8FC2-AB2628DAD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44" y="1056"/>
                  <a:ext cx="150" cy="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60000"/>
                    </a:gs>
                    <a:gs pos="100000">
                      <a:srgbClr val="FF000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</p:grpSp>
          <p:sp>
            <p:nvSpPr>
              <p:cNvPr id="7281" name="Text Box 54">
                <a:extLst>
                  <a:ext uri="{FF2B5EF4-FFF2-40B4-BE49-F238E27FC236}">
                    <a16:creationId xmlns:a16="http://schemas.microsoft.com/office/drawing/2014/main" id="{95AAAA75-9A5F-4928-A996-CDDB0F7B15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192"/>
                <a:ext cx="192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3200" b="1">
                    <a:solidFill>
                      <a:schemeClr val="bg1"/>
                    </a:solidFill>
                  </a:rPr>
                  <a:t>A</a:t>
                </a:r>
              </a:p>
            </p:txBody>
          </p:sp>
          <p:sp>
            <p:nvSpPr>
              <p:cNvPr id="7282" name="Text Box 55">
                <a:extLst>
                  <a:ext uri="{FF2B5EF4-FFF2-40B4-BE49-F238E27FC236}">
                    <a16:creationId xmlns:a16="http://schemas.microsoft.com/office/drawing/2014/main" id="{BBAF88D2-05AC-4980-822A-B4E80AA467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144"/>
                <a:ext cx="288" cy="4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3200" b="1">
                    <a:solidFill>
                      <a:schemeClr val="bg1"/>
                    </a:solidFill>
                  </a:rPr>
                  <a:t>a</a:t>
                </a:r>
              </a:p>
            </p:txBody>
          </p:sp>
          <p:sp>
            <p:nvSpPr>
              <p:cNvPr id="7283" name="Text Box 56">
                <a:extLst>
                  <a:ext uri="{FF2B5EF4-FFF2-40B4-BE49-F238E27FC236}">
                    <a16:creationId xmlns:a16="http://schemas.microsoft.com/office/drawing/2014/main" id="{0498C112-D99E-4C7C-9D3E-08697CA713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08" y="575"/>
                <a:ext cx="192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3200" b="1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  <p:sp>
          <p:nvSpPr>
            <p:cNvPr id="7279" name="Text Box 57">
              <a:extLst>
                <a:ext uri="{FF2B5EF4-FFF2-40B4-BE49-F238E27FC236}">
                  <a16:creationId xmlns:a16="http://schemas.microsoft.com/office/drawing/2014/main" id="{C3B8BC64-6928-4C1C-82F8-F20334EC41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719"/>
              <a:ext cx="144" cy="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>
                  <a:solidFill>
                    <a:schemeClr val="bg1"/>
                  </a:solidFill>
                </a:rPr>
                <a:t>b</a:t>
              </a:r>
            </a:p>
          </p:txBody>
        </p:sp>
      </p:grpSp>
      <p:grpSp>
        <p:nvGrpSpPr>
          <p:cNvPr id="13" name="Group 58">
            <a:extLst>
              <a:ext uri="{FF2B5EF4-FFF2-40B4-BE49-F238E27FC236}">
                <a16:creationId xmlns:a16="http://schemas.microsoft.com/office/drawing/2014/main" id="{6FFA1768-DE38-4174-B892-9394A561338D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1050925"/>
            <a:ext cx="1828800" cy="1447800"/>
            <a:chOff x="3648" y="0"/>
            <a:chExt cx="1152" cy="1056"/>
          </a:xfrm>
        </p:grpSpPr>
        <p:grpSp>
          <p:nvGrpSpPr>
            <p:cNvPr id="7264" name="Group 59">
              <a:extLst>
                <a:ext uri="{FF2B5EF4-FFF2-40B4-BE49-F238E27FC236}">
                  <a16:creationId xmlns:a16="http://schemas.microsoft.com/office/drawing/2014/main" id="{B530E89F-FD98-42D2-9D50-BC0294658D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48" y="0"/>
              <a:ext cx="1152" cy="1056"/>
              <a:chOff x="1008" y="192"/>
              <a:chExt cx="1152" cy="1056"/>
            </a:xfrm>
          </p:grpSpPr>
          <p:pic>
            <p:nvPicPr>
              <p:cNvPr id="7269" name="Picture 60" descr="vang tron">
                <a:extLst>
                  <a:ext uri="{FF2B5EF4-FFF2-40B4-BE49-F238E27FC236}">
                    <a16:creationId xmlns:a16="http://schemas.microsoft.com/office/drawing/2014/main" id="{81FF3666-375C-4E4C-8584-2688ED0B0C7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EFCFD"/>
                  </a:clrFrom>
                  <a:clrTo>
                    <a:srgbClr val="FEFCF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08" y="192"/>
                <a:ext cx="1152" cy="10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70" name="Oval 61">
                <a:extLst>
                  <a:ext uri="{FF2B5EF4-FFF2-40B4-BE49-F238E27FC236}">
                    <a16:creationId xmlns:a16="http://schemas.microsoft.com/office/drawing/2014/main" id="{67985E18-D5CD-4010-8791-84BE174B8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912"/>
                <a:ext cx="150" cy="141"/>
              </a:xfrm>
              <a:prstGeom prst="ellipse">
                <a:avLst/>
              </a:prstGeom>
              <a:gradFill rotWithShape="1">
                <a:gsLst>
                  <a:gs pos="0">
                    <a:srgbClr val="000076"/>
                  </a:gs>
                  <a:gs pos="100000">
                    <a:srgbClr val="00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vi-VN" altLang="en-US" sz="2400"/>
              </a:p>
            </p:txBody>
          </p:sp>
          <p:sp>
            <p:nvSpPr>
              <p:cNvPr id="7271" name="Oval 62">
                <a:extLst>
                  <a:ext uri="{FF2B5EF4-FFF2-40B4-BE49-F238E27FC236}">
                    <a16:creationId xmlns:a16="http://schemas.microsoft.com/office/drawing/2014/main" id="{626655DE-81F0-42B6-889C-F744CF85C9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912"/>
                <a:ext cx="150" cy="141"/>
              </a:xfrm>
              <a:prstGeom prst="ellipse">
                <a:avLst/>
              </a:prstGeom>
              <a:gradFill rotWithShape="1">
                <a:gsLst>
                  <a:gs pos="0">
                    <a:srgbClr val="760000"/>
                  </a:gs>
                  <a:gs pos="100000">
                    <a:srgbClr val="FF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vi-VN" altLang="en-US" sz="2400"/>
              </a:p>
            </p:txBody>
          </p:sp>
          <p:sp>
            <p:nvSpPr>
              <p:cNvPr id="7272" name="Oval 63">
                <a:extLst>
                  <a:ext uri="{FF2B5EF4-FFF2-40B4-BE49-F238E27FC236}">
                    <a16:creationId xmlns:a16="http://schemas.microsoft.com/office/drawing/2014/main" id="{873676CB-6F27-48B8-AC89-ED3274534A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84"/>
                <a:ext cx="96" cy="480"/>
              </a:xfrm>
              <a:prstGeom prst="ellipse">
                <a:avLst/>
              </a:prstGeom>
              <a:gradFill rotWithShape="1">
                <a:gsLst>
                  <a:gs pos="0">
                    <a:srgbClr val="000076"/>
                  </a:gs>
                  <a:gs pos="100000">
                    <a:srgbClr val="00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vi-VN" altLang="en-US" sz="2400"/>
              </a:p>
            </p:txBody>
          </p:sp>
          <p:sp>
            <p:nvSpPr>
              <p:cNvPr id="7273" name="Oval 64">
                <a:extLst>
                  <a:ext uri="{FF2B5EF4-FFF2-40B4-BE49-F238E27FC236}">
                    <a16:creationId xmlns:a16="http://schemas.microsoft.com/office/drawing/2014/main" id="{25875FFC-5D5A-445F-8F3A-90BC52728C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384"/>
                <a:ext cx="96" cy="480"/>
              </a:xfrm>
              <a:prstGeom prst="ellipse">
                <a:avLst/>
              </a:prstGeom>
              <a:gradFill rotWithShape="1">
                <a:gsLst>
                  <a:gs pos="0">
                    <a:srgbClr val="000076"/>
                  </a:gs>
                  <a:gs pos="100000">
                    <a:srgbClr val="00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vi-VN" altLang="en-US" sz="2400"/>
              </a:p>
            </p:txBody>
          </p:sp>
          <p:sp>
            <p:nvSpPr>
              <p:cNvPr id="7274" name="Oval 65">
                <a:extLst>
                  <a:ext uri="{FF2B5EF4-FFF2-40B4-BE49-F238E27FC236}">
                    <a16:creationId xmlns:a16="http://schemas.microsoft.com/office/drawing/2014/main" id="{57EEAB2C-F7FF-46E4-B58F-5EB602CE93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150" cy="141"/>
              </a:xfrm>
              <a:prstGeom prst="ellipse">
                <a:avLst/>
              </a:prstGeom>
              <a:gradFill rotWithShape="1">
                <a:gsLst>
                  <a:gs pos="0">
                    <a:srgbClr val="000076"/>
                  </a:gs>
                  <a:gs pos="100000">
                    <a:srgbClr val="00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vi-VN" altLang="en-US" sz="2400"/>
              </a:p>
            </p:txBody>
          </p:sp>
          <p:sp>
            <p:nvSpPr>
              <p:cNvPr id="7275" name="Oval 66">
                <a:extLst>
                  <a:ext uri="{FF2B5EF4-FFF2-40B4-BE49-F238E27FC236}">
                    <a16:creationId xmlns:a16="http://schemas.microsoft.com/office/drawing/2014/main" id="{0FBD8983-28B6-4A66-90A9-40BC9B1A06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384"/>
                <a:ext cx="96" cy="48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vi-VN" altLang="en-US" sz="2400"/>
              </a:p>
            </p:txBody>
          </p:sp>
          <p:sp>
            <p:nvSpPr>
              <p:cNvPr id="7276" name="Oval 67">
                <a:extLst>
                  <a:ext uri="{FF2B5EF4-FFF2-40B4-BE49-F238E27FC236}">
                    <a16:creationId xmlns:a16="http://schemas.microsoft.com/office/drawing/2014/main" id="{6721C468-B5A8-4ADB-B36E-4475999885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384"/>
                <a:ext cx="96" cy="48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vi-VN" altLang="en-US" sz="2400"/>
              </a:p>
            </p:txBody>
          </p:sp>
          <p:sp>
            <p:nvSpPr>
              <p:cNvPr id="7277" name="Oval 68">
                <a:extLst>
                  <a:ext uri="{FF2B5EF4-FFF2-40B4-BE49-F238E27FC236}">
                    <a16:creationId xmlns:a16="http://schemas.microsoft.com/office/drawing/2014/main" id="{82F329BB-66E8-45B0-9CCD-00B3AF5FC2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912"/>
                <a:ext cx="150" cy="141"/>
              </a:xfrm>
              <a:prstGeom prst="ellipse">
                <a:avLst/>
              </a:prstGeom>
              <a:gradFill rotWithShape="1">
                <a:gsLst>
                  <a:gs pos="0">
                    <a:srgbClr val="760000"/>
                  </a:gs>
                  <a:gs pos="100000">
                    <a:srgbClr val="FF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vi-VN" altLang="en-US" sz="2400"/>
              </a:p>
            </p:txBody>
          </p:sp>
        </p:grpSp>
        <p:sp>
          <p:nvSpPr>
            <p:cNvPr id="7265" name="Text Box 69">
              <a:extLst>
                <a:ext uri="{FF2B5EF4-FFF2-40B4-BE49-F238E27FC236}">
                  <a16:creationId xmlns:a16="http://schemas.microsoft.com/office/drawing/2014/main" id="{44D6F182-CA32-4C5F-A8B4-745DD5B4FE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92"/>
              <a:ext cx="192" cy="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7266" name="Text Box 70">
              <a:extLst>
                <a:ext uri="{FF2B5EF4-FFF2-40B4-BE49-F238E27FC236}">
                  <a16:creationId xmlns:a16="http://schemas.microsoft.com/office/drawing/2014/main" id="{E1CDBFEF-A0C5-4383-B69D-40742C0B96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144"/>
              <a:ext cx="288" cy="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7267" name="Text Box 71">
              <a:extLst>
                <a:ext uri="{FF2B5EF4-FFF2-40B4-BE49-F238E27FC236}">
                  <a16:creationId xmlns:a16="http://schemas.microsoft.com/office/drawing/2014/main" id="{97F2540E-BC10-4856-91F0-E56CC30AC1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528"/>
              <a:ext cx="144" cy="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7268" name="Text Box 72">
              <a:extLst>
                <a:ext uri="{FF2B5EF4-FFF2-40B4-BE49-F238E27FC236}">
                  <a16:creationId xmlns:a16="http://schemas.microsoft.com/office/drawing/2014/main" id="{DD01665C-F9A9-41AA-A1A0-7FCB7B6880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528"/>
              <a:ext cx="192" cy="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>
                  <a:solidFill>
                    <a:schemeClr val="bg1"/>
                  </a:solidFill>
                </a:rPr>
                <a:t>B</a:t>
              </a:r>
            </a:p>
          </p:txBody>
        </p:sp>
      </p:grpSp>
      <p:grpSp>
        <p:nvGrpSpPr>
          <p:cNvPr id="15" name="Group 73">
            <a:extLst>
              <a:ext uri="{FF2B5EF4-FFF2-40B4-BE49-F238E27FC236}">
                <a16:creationId xmlns:a16="http://schemas.microsoft.com/office/drawing/2014/main" id="{A4DD2DB8-6786-4E7B-8E8E-2FF26D6FC49A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184525"/>
            <a:ext cx="1447800" cy="1447800"/>
            <a:chOff x="336" y="1056"/>
            <a:chExt cx="912" cy="912"/>
          </a:xfrm>
        </p:grpSpPr>
        <p:grpSp>
          <p:nvGrpSpPr>
            <p:cNvPr id="7255" name="Group 74">
              <a:extLst>
                <a:ext uri="{FF2B5EF4-FFF2-40B4-BE49-F238E27FC236}">
                  <a16:creationId xmlns:a16="http://schemas.microsoft.com/office/drawing/2014/main" id="{9C3697A2-2C0B-47F5-8A99-A708D6631B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1056"/>
              <a:ext cx="912" cy="912"/>
              <a:chOff x="240" y="1152"/>
              <a:chExt cx="912" cy="912"/>
            </a:xfrm>
          </p:grpSpPr>
          <p:grpSp>
            <p:nvGrpSpPr>
              <p:cNvPr id="7257" name="Group 75">
                <a:extLst>
                  <a:ext uri="{FF2B5EF4-FFF2-40B4-BE49-F238E27FC236}">
                    <a16:creationId xmlns:a16="http://schemas.microsoft.com/office/drawing/2014/main" id="{A362C089-EE04-41B8-BFCC-D67D235AE56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1152"/>
                <a:ext cx="912" cy="912"/>
                <a:chOff x="1632" y="1536"/>
                <a:chExt cx="768" cy="768"/>
              </a:xfrm>
            </p:grpSpPr>
            <p:pic>
              <p:nvPicPr>
                <p:cNvPr id="7259" name="Picture 76" descr="vang tron">
                  <a:extLst>
                    <a:ext uri="{FF2B5EF4-FFF2-40B4-BE49-F238E27FC236}">
                      <a16:creationId xmlns:a16="http://schemas.microsoft.com/office/drawing/2014/main" id="{7D9F4525-1288-4ABB-8742-F5C536A743D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EFCFD"/>
                    </a:clrFrom>
                    <a:clrTo>
                      <a:srgbClr val="FEFCFD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32" y="1536"/>
                  <a:ext cx="768" cy="7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260" name="Oval 77">
                  <a:extLst>
                    <a:ext uri="{FF2B5EF4-FFF2-40B4-BE49-F238E27FC236}">
                      <a16:creationId xmlns:a16="http://schemas.microsoft.com/office/drawing/2014/main" id="{A6F676A0-965C-4445-8DEB-4A1A43345B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68" y="1680"/>
                  <a:ext cx="64" cy="34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0076"/>
                    </a:gs>
                    <a:gs pos="100000">
                      <a:srgbClr val="0000F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61" name="Oval 78">
                  <a:extLst>
                    <a:ext uri="{FF2B5EF4-FFF2-40B4-BE49-F238E27FC236}">
                      <a16:creationId xmlns:a16="http://schemas.microsoft.com/office/drawing/2014/main" id="{81A16BC2-11C0-4F27-BC8D-36C622D241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68" y="2064"/>
                  <a:ext cx="100" cy="10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0076"/>
                    </a:gs>
                    <a:gs pos="100000">
                      <a:srgbClr val="0000F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62" name="Oval 79">
                  <a:extLst>
                    <a:ext uri="{FF2B5EF4-FFF2-40B4-BE49-F238E27FC236}">
                      <a16:creationId xmlns:a16="http://schemas.microsoft.com/office/drawing/2014/main" id="{F0FD5BB4-3B32-4298-874D-D7E231506C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1680"/>
                  <a:ext cx="64" cy="34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0076"/>
                    </a:gs>
                    <a:gs pos="100000">
                      <a:srgbClr val="0000F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63" name="Oval 80">
                  <a:extLst>
                    <a:ext uri="{FF2B5EF4-FFF2-40B4-BE49-F238E27FC236}">
                      <a16:creationId xmlns:a16="http://schemas.microsoft.com/office/drawing/2014/main" id="{5F868DF6-B6C7-4C56-A963-7967A91C0F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2064"/>
                  <a:ext cx="100" cy="10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0076"/>
                    </a:gs>
                    <a:gs pos="100000">
                      <a:srgbClr val="0000F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</p:grpSp>
          <p:sp>
            <p:nvSpPr>
              <p:cNvPr id="7258" name="Text Box 81">
                <a:extLst>
                  <a:ext uri="{FF2B5EF4-FFF2-40B4-BE49-F238E27FC236}">
                    <a16:creationId xmlns:a16="http://schemas.microsoft.com/office/drawing/2014/main" id="{7E44D324-8300-402D-B9AA-E749C8CA16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" y="1296"/>
                <a:ext cx="19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32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  <p:sp>
          <p:nvSpPr>
            <p:cNvPr id="7256" name="Text Box 82">
              <a:extLst>
                <a:ext uri="{FF2B5EF4-FFF2-40B4-BE49-F238E27FC236}">
                  <a16:creationId xmlns:a16="http://schemas.microsoft.com/office/drawing/2014/main" id="{62846E3D-8C8C-495F-88F4-468418F550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536"/>
              <a:ext cx="19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>
                  <a:solidFill>
                    <a:schemeClr val="bg1"/>
                  </a:solidFill>
                </a:rPr>
                <a:t>B</a:t>
              </a:r>
            </a:p>
          </p:txBody>
        </p:sp>
      </p:grpSp>
      <p:grpSp>
        <p:nvGrpSpPr>
          <p:cNvPr id="18" name="Group 83">
            <a:extLst>
              <a:ext uri="{FF2B5EF4-FFF2-40B4-BE49-F238E27FC236}">
                <a16:creationId xmlns:a16="http://schemas.microsoft.com/office/drawing/2014/main" id="{9988C7F4-8B01-4832-8910-162936C28BB9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3184525"/>
            <a:ext cx="1447800" cy="1447800"/>
            <a:chOff x="1680" y="1248"/>
            <a:chExt cx="912" cy="912"/>
          </a:xfrm>
        </p:grpSpPr>
        <p:grpSp>
          <p:nvGrpSpPr>
            <p:cNvPr id="7246" name="Group 84">
              <a:extLst>
                <a:ext uri="{FF2B5EF4-FFF2-40B4-BE49-F238E27FC236}">
                  <a16:creationId xmlns:a16="http://schemas.microsoft.com/office/drawing/2014/main" id="{DDD78C83-17E4-4F70-BEC1-5FBF921C88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80" y="1248"/>
              <a:ext cx="912" cy="912"/>
              <a:chOff x="288" y="1296"/>
              <a:chExt cx="912" cy="912"/>
            </a:xfrm>
          </p:grpSpPr>
          <p:grpSp>
            <p:nvGrpSpPr>
              <p:cNvPr id="7248" name="Group 85">
                <a:extLst>
                  <a:ext uri="{FF2B5EF4-FFF2-40B4-BE49-F238E27FC236}">
                    <a16:creationId xmlns:a16="http://schemas.microsoft.com/office/drawing/2014/main" id="{3C426625-0ECC-49BF-86D2-A7C6B08F49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" y="1296"/>
                <a:ext cx="912" cy="912"/>
                <a:chOff x="528" y="1536"/>
                <a:chExt cx="768" cy="768"/>
              </a:xfrm>
            </p:grpSpPr>
            <p:pic>
              <p:nvPicPr>
                <p:cNvPr id="7250" name="Picture 86" descr="vang tron">
                  <a:extLst>
                    <a:ext uri="{FF2B5EF4-FFF2-40B4-BE49-F238E27FC236}">
                      <a16:creationId xmlns:a16="http://schemas.microsoft.com/office/drawing/2014/main" id="{5D087C80-5013-4426-90EE-05DC8754483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EFCFD"/>
                    </a:clrFrom>
                    <a:clrTo>
                      <a:srgbClr val="FEFCFD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" y="1536"/>
                  <a:ext cx="768" cy="7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251" name="Oval 87">
                  <a:extLst>
                    <a:ext uri="{FF2B5EF4-FFF2-40B4-BE49-F238E27FC236}">
                      <a16:creationId xmlns:a16="http://schemas.microsoft.com/office/drawing/2014/main" id="{0AC1F131-42A7-44C9-A324-570FA6176A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12" y="2064"/>
                  <a:ext cx="100" cy="10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60000"/>
                    </a:gs>
                    <a:gs pos="100000">
                      <a:srgbClr val="FF000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52" name="Oval 88">
                  <a:extLst>
                    <a:ext uri="{FF2B5EF4-FFF2-40B4-BE49-F238E27FC236}">
                      <a16:creationId xmlns:a16="http://schemas.microsoft.com/office/drawing/2014/main" id="{C8E79F3F-EB7D-4DA1-AF43-0DD9B4E185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12" y="1680"/>
                  <a:ext cx="64" cy="34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53" name="Oval 89">
                  <a:extLst>
                    <a:ext uri="{FF2B5EF4-FFF2-40B4-BE49-F238E27FC236}">
                      <a16:creationId xmlns:a16="http://schemas.microsoft.com/office/drawing/2014/main" id="{CC46E129-FF2E-4CCC-A5D1-180100FAB6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64" y="1680"/>
                  <a:ext cx="64" cy="34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54" name="Oval 90">
                  <a:extLst>
                    <a:ext uri="{FF2B5EF4-FFF2-40B4-BE49-F238E27FC236}">
                      <a16:creationId xmlns:a16="http://schemas.microsoft.com/office/drawing/2014/main" id="{3167D4EB-C31B-4173-B998-22C165ACED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64" y="2064"/>
                  <a:ext cx="100" cy="10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60000"/>
                    </a:gs>
                    <a:gs pos="100000">
                      <a:srgbClr val="FF000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</p:grpSp>
          <p:sp>
            <p:nvSpPr>
              <p:cNvPr id="7249" name="Text Box 91">
                <a:extLst>
                  <a:ext uri="{FF2B5EF4-FFF2-40B4-BE49-F238E27FC236}">
                    <a16:creationId xmlns:a16="http://schemas.microsoft.com/office/drawing/2014/main" id="{3DB23E04-411E-4749-A09D-CD02CCB73C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6" y="1392"/>
                <a:ext cx="28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32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  <p:sp>
          <p:nvSpPr>
            <p:cNvPr id="7247" name="Text Box 92">
              <a:extLst>
                <a:ext uri="{FF2B5EF4-FFF2-40B4-BE49-F238E27FC236}">
                  <a16:creationId xmlns:a16="http://schemas.microsoft.com/office/drawing/2014/main" id="{F0D81588-544E-42F2-B68C-AA6C5F0414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680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>
                  <a:solidFill>
                    <a:schemeClr val="bg1"/>
                  </a:solidFill>
                </a:rPr>
                <a:t>b</a:t>
              </a:r>
            </a:p>
          </p:txBody>
        </p:sp>
      </p:grpSp>
      <p:grpSp>
        <p:nvGrpSpPr>
          <p:cNvPr id="21" name="Group 93">
            <a:extLst>
              <a:ext uri="{FF2B5EF4-FFF2-40B4-BE49-F238E27FC236}">
                <a16:creationId xmlns:a16="http://schemas.microsoft.com/office/drawing/2014/main" id="{DC17869C-045D-4F64-8563-3019D3FA9365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184525"/>
            <a:ext cx="1447800" cy="1447800"/>
            <a:chOff x="3120" y="1296"/>
            <a:chExt cx="912" cy="912"/>
          </a:xfrm>
        </p:grpSpPr>
        <p:grpSp>
          <p:nvGrpSpPr>
            <p:cNvPr id="7237" name="Group 94">
              <a:extLst>
                <a:ext uri="{FF2B5EF4-FFF2-40B4-BE49-F238E27FC236}">
                  <a16:creationId xmlns:a16="http://schemas.microsoft.com/office/drawing/2014/main" id="{81B07562-2004-4BAC-8727-A056ABFEA8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0" y="1296"/>
              <a:ext cx="912" cy="912"/>
              <a:chOff x="3024" y="1152"/>
              <a:chExt cx="912" cy="912"/>
            </a:xfrm>
          </p:grpSpPr>
          <p:grpSp>
            <p:nvGrpSpPr>
              <p:cNvPr id="7239" name="Group 95">
                <a:extLst>
                  <a:ext uri="{FF2B5EF4-FFF2-40B4-BE49-F238E27FC236}">
                    <a16:creationId xmlns:a16="http://schemas.microsoft.com/office/drawing/2014/main" id="{9613B8C9-6DF0-4FB1-9A78-85C2C89DBD5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24" y="1152"/>
                <a:ext cx="912" cy="912"/>
                <a:chOff x="3360" y="1440"/>
                <a:chExt cx="768" cy="768"/>
              </a:xfrm>
            </p:grpSpPr>
            <p:pic>
              <p:nvPicPr>
                <p:cNvPr id="7241" name="Picture 96" descr="vang tron">
                  <a:extLst>
                    <a:ext uri="{FF2B5EF4-FFF2-40B4-BE49-F238E27FC236}">
                      <a16:creationId xmlns:a16="http://schemas.microsoft.com/office/drawing/2014/main" id="{FA48F92B-8FAC-42C1-8755-E99A1FA6906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EFCFD"/>
                    </a:clrFrom>
                    <a:clrTo>
                      <a:srgbClr val="FEFCFD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60" y="1440"/>
                  <a:ext cx="768" cy="7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242" name="Oval 97">
                  <a:extLst>
                    <a:ext uri="{FF2B5EF4-FFF2-40B4-BE49-F238E27FC236}">
                      <a16:creationId xmlns:a16="http://schemas.microsoft.com/office/drawing/2014/main" id="{3F8C94C1-9832-458C-91D3-6174640464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44" y="1968"/>
                  <a:ext cx="100" cy="10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60000"/>
                    </a:gs>
                    <a:gs pos="100000">
                      <a:srgbClr val="FF000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43" name="Oval 98">
                  <a:extLst>
                    <a:ext uri="{FF2B5EF4-FFF2-40B4-BE49-F238E27FC236}">
                      <a16:creationId xmlns:a16="http://schemas.microsoft.com/office/drawing/2014/main" id="{E08F313B-8D56-441F-8D5F-7574103DEC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64" cy="34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0076"/>
                    </a:gs>
                    <a:gs pos="100000">
                      <a:srgbClr val="0000F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44" name="Oval 99">
                  <a:extLst>
                    <a:ext uri="{FF2B5EF4-FFF2-40B4-BE49-F238E27FC236}">
                      <a16:creationId xmlns:a16="http://schemas.microsoft.com/office/drawing/2014/main" id="{63D55CE4-1297-4B7F-8CFE-760D583874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96" y="1584"/>
                  <a:ext cx="64" cy="34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0076"/>
                    </a:gs>
                    <a:gs pos="100000">
                      <a:srgbClr val="0000F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45" name="Oval 100">
                  <a:extLst>
                    <a:ext uri="{FF2B5EF4-FFF2-40B4-BE49-F238E27FC236}">
                      <a16:creationId xmlns:a16="http://schemas.microsoft.com/office/drawing/2014/main" id="{C641D7C0-7627-4BF2-8182-49F5A64A30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96" y="1968"/>
                  <a:ext cx="100" cy="10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60000"/>
                    </a:gs>
                    <a:gs pos="100000">
                      <a:srgbClr val="FF000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</p:grpSp>
          <p:sp>
            <p:nvSpPr>
              <p:cNvPr id="7240" name="Text Box 101">
                <a:extLst>
                  <a:ext uri="{FF2B5EF4-FFF2-40B4-BE49-F238E27FC236}">
                    <a16:creationId xmlns:a16="http://schemas.microsoft.com/office/drawing/2014/main" id="{B49D1F39-61E9-4542-B9E5-CB4792196C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0" y="1200"/>
                <a:ext cx="24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32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  <p:sp>
          <p:nvSpPr>
            <p:cNvPr id="7238" name="Text Box 102">
              <a:extLst>
                <a:ext uri="{FF2B5EF4-FFF2-40B4-BE49-F238E27FC236}">
                  <a16:creationId xmlns:a16="http://schemas.microsoft.com/office/drawing/2014/main" id="{347AEBC1-CD26-43F1-8EC9-2B37071A54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1680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>
                  <a:solidFill>
                    <a:schemeClr val="bg1"/>
                  </a:solidFill>
                </a:rPr>
                <a:t>b</a:t>
              </a:r>
            </a:p>
          </p:txBody>
        </p:sp>
      </p:grpSp>
      <p:grpSp>
        <p:nvGrpSpPr>
          <p:cNvPr id="24" name="Group 103">
            <a:extLst>
              <a:ext uri="{FF2B5EF4-FFF2-40B4-BE49-F238E27FC236}">
                <a16:creationId xmlns:a16="http://schemas.microsoft.com/office/drawing/2014/main" id="{C91AADC5-8B47-44AB-B55C-186E89606199}"/>
              </a:ext>
            </a:extLst>
          </p:cNvPr>
          <p:cNvGrpSpPr>
            <a:grpSpLocks/>
          </p:cNvGrpSpPr>
          <p:nvPr/>
        </p:nvGrpSpPr>
        <p:grpSpPr bwMode="auto">
          <a:xfrm>
            <a:off x="7239000" y="3184525"/>
            <a:ext cx="1447800" cy="1447800"/>
            <a:chOff x="4560" y="1056"/>
            <a:chExt cx="912" cy="912"/>
          </a:xfrm>
        </p:grpSpPr>
        <p:grpSp>
          <p:nvGrpSpPr>
            <p:cNvPr id="7228" name="Group 104">
              <a:extLst>
                <a:ext uri="{FF2B5EF4-FFF2-40B4-BE49-F238E27FC236}">
                  <a16:creationId xmlns:a16="http://schemas.microsoft.com/office/drawing/2014/main" id="{1123FB44-78DA-492C-BC19-FB8E7762EA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60" y="1056"/>
              <a:ext cx="912" cy="912"/>
              <a:chOff x="4416" y="1152"/>
              <a:chExt cx="912" cy="912"/>
            </a:xfrm>
          </p:grpSpPr>
          <p:grpSp>
            <p:nvGrpSpPr>
              <p:cNvPr id="7230" name="Group 105">
                <a:extLst>
                  <a:ext uri="{FF2B5EF4-FFF2-40B4-BE49-F238E27FC236}">
                    <a16:creationId xmlns:a16="http://schemas.microsoft.com/office/drawing/2014/main" id="{F33C9DB2-550B-4B3C-BF58-476CC558BF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16" y="1152"/>
                <a:ext cx="912" cy="912"/>
                <a:chOff x="4464" y="1440"/>
                <a:chExt cx="768" cy="768"/>
              </a:xfrm>
            </p:grpSpPr>
            <p:pic>
              <p:nvPicPr>
                <p:cNvPr id="7232" name="Picture 106" descr="vang tron">
                  <a:extLst>
                    <a:ext uri="{FF2B5EF4-FFF2-40B4-BE49-F238E27FC236}">
                      <a16:creationId xmlns:a16="http://schemas.microsoft.com/office/drawing/2014/main" id="{CA516F01-00E8-44B6-9354-87D2D81148D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EFCFD"/>
                    </a:clrFrom>
                    <a:clrTo>
                      <a:srgbClr val="FEFCFD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64" y="1440"/>
                  <a:ext cx="768" cy="7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233" name="Oval 107">
                  <a:extLst>
                    <a:ext uri="{FF2B5EF4-FFF2-40B4-BE49-F238E27FC236}">
                      <a16:creationId xmlns:a16="http://schemas.microsoft.com/office/drawing/2014/main" id="{F9EBF1F6-168B-4AA4-90C6-2EEDF9C22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48" y="1968"/>
                  <a:ext cx="100" cy="10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0076"/>
                    </a:gs>
                    <a:gs pos="100000">
                      <a:srgbClr val="0000F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34" name="Oval 108">
                  <a:extLst>
                    <a:ext uri="{FF2B5EF4-FFF2-40B4-BE49-F238E27FC236}">
                      <a16:creationId xmlns:a16="http://schemas.microsoft.com/office/drawing/2014/main" id="{379EBCFC-8A55-4FFA-A5CF-BED3972FFA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48" y="1584"/>
                  <a:ext cx="64" cy="34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35" name="Oval 109">
                  <a:extLst>
                    <a:ext uri="{FF2B5EF4-FFF2-40B4-BE49-F238E27FC236}">
                      <a16:creationId xmlns:a16="http://schemas.microsoft.com/office/drawing/2014/main" id="{99DAFFE1-B1AA-4EBE-9FED-4DA6C2DEFB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00" y="1584"/>
                  <a:ext cx="64" cy="34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  <p:sp>
              <p:nvSpPr>
                <p:cNvPr id="7236" name="Oval 110">
                  <a:extLst>
                    <a:ext uri="{FF2B5EF4-FFF2-40B4-BE49-F238E27FC236}">
                      <a16:creationId xmlns:a16="http://schemas.microsoft.com/office/drawing/2014/main" id="{BF49E6D6-9B80-4682-8647-2F2B20FB44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00" y="1968"/>
                  <a:ext cx="100" cy="10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0076"/>
                    </a:gs>
                    <a:gs pos="100000">
                      <a:srgbClr val="0000F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vi-VN" altLang="en-US" sz="2400"/>
                </a:p>
              </p:txBody>
            </p:sp>
          </p:grpSp>
          <p:sp>
            <p:nvSpPr>
              <p:cNvPr id="7231" name="Text Box 111">
                <a:extLst>
                  <a:ext uri="{FF2B5EF4-FFF2-40B4-BE49-F238E27FC236}">
                    <a16:creationId xmlns:a16="http://schemas.microsoft.com/office/drawing/2014/main" id="{FDC83E7E-2A30-42D8-A895-9C9EC75F6D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92" y="1248"/>
                <a:ext cx="28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32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  <p:sp>
          <p:nvSpPr>
            <p:cNvPr id="7229" name="Text Box 112">
              <a:extLst>
                <a:ext uri="{FF2B5EF4-FFF2-40B4-BE49-F238E27FC236}">
                  <a16:creationId xmlns:a16="http://schemas.microsoft.com/office/drawing/2014/main" id="{C22E3022-854C-4D43-A30B-C26F949934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6" y="1488"/>
              <a:ext cx="3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>
                  <a:solidFill>
                    <a:schemeClr val="bg1"/>
                  </a:solidFill>
                </a:rPr>
                <a:t>B</a:t>
              </a:r>
            </a:p>
          </p:txBody>
        </p:sp>
      </p:grpSp>
      <p:sp>
        <p:nvSpPr>
          <p:cNvPr id="7192" name="Text Box 113">
            <a:extLst>
              <a:ext uri="{FF2B5EF4-FFF2-40B4-BE49-F238E27FC236}">
                <a16:creationId xmlns:a16="http://schemas.microsoft.com/office/drawing/2014/main" id="{E5C6A63B-33BF-4B4F-B40D-A9283FD4B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699125"/>
            <a:ext cx="381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>
                <a:solidFill>
                  <a:schemeClr val="bg1"/>
                </a:solidFill>
              </a:rPr>
              <a:t>ab</a:t>
            </a:r>
          </a:p>
        </p:txBody>
      </p:sp>
      <p:sp>
        <p:nvSpPr>
          <p:cNvPr id="7193" name="Text Box 114">
            <a:extLst>
              <a:ext uri="{FF2B5EF4-FFF2-40B4-BE49-F238E27FC236}">
                <a16:creationId xmlns:a16="http://schemas.microsoft.com/office/drawing/2014/main" id="{130591B4-B692-4D4F-AE8A-6737C336A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622925"/>
            <a:ext cx="381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>
                <a:solidFill>
                  <a:schemeClr val="bg1"/>
                </a:solidFill>
              </a:rPr>
              <a:t>ab</a:t>
            </a:r>
          </a:p>
        </p:txBody>
      </p:sp>
      <p:sp>
        <p:nvSpPr>
          <p:cNvPr id="7194" name="Text Box 115">
            <a:extLst>
              <a:ext uri="{FF2B5EF4-FFF2-40B4-BE49-F238E27FC236}">
                <a16:creationId xmlns:a16="http://schemas.microsoft.com/office/drawing/2014/main" id="{EE58661C-C0F8-4501-8360-B6F855E9C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22925"/>
            <a:ext cx="381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>
                <a:solidFill>
                  <a:schemeClr val="bg1"/>
                </a:solidFill>
              </a:rPr>
              <a:t>AB</a:t>
            </a:r>
          </a:p>
        </p:txBody>
      </p:sp>
      <p:sp>
        <p:nvSpPr>
          <p:cNvPr id="7195" name="Text Box 116">
            <a:extLst>
              <a:ext uri="{FF2B5EF4-FFF2-40B4-BE49-F238E27FC236}">
                <a16:creationId xmlns:a16="http://schemas.microsoft.com/office/drawing/2014/main" id="{5FFEF2D3-0A3A-4A99-A0A7-B3C9F0AEC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699125"/>
            <a:ext cx="381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>
                <a:solidFill>
                  <a:schemeClr val="bg1"/>
                </a:solidFill>
              </a:rPr>
              <a:t>AB</a:t>
            </a:r>
          </a:p>
        </p:txBody>
      </p:sp>
      <p:sp>
        <p:nvSpPr>
          <p:cNvPr id="7196" name="Text Box 117">
            <a:extLst>
              <a:ext uri="{FF2B5EF4-FFF2-40B4-BE49-F238E27FC236}">
                <a16:creationId xmlns:a16="http://schemas.microsoft.com/office/drawing/2014/main" id="{AD51089E-AE38-417A-A9D0-946166463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622925"/>
            <a:ext cx="381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>
                <a:solidFill>
                  <a:schemeClr val="bg1"/>
                </a:solidFill>
              </a:rPr>
              <a:t>Ab</a:t>
            </a:r>
          </a:p>
        </p:txBody>
      </p:sp>
      <p:sp>
        <p:nvSpPr>
          <p:cNvPr id="7197" name="Text Box 118">
            <a:extLst>
              <a:ext uri="{FF2B5EF4-FFF2-40B4-BE49-F238E27FC236}">
                <a16:creationId xmlns:a16="http://schemas.microsoft.com/office/drawing/2014/main" id="{331F8877-7040-4B4C-8D6E-310FE98CB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622925"/>
            <a:ext cx="381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>
                <a:solidFill>
                  <a:schemeClr val="bg1"/>
                </a:solidFill>
              </a:rPr>
              <a:t>Ab</a:t>
            </a:r>
          </a:p>
        </p:txBody>
      </p:sp>
      <p:sp>
        <p:nvSpPr>
          <p:cNvPr id="7198" name="Text Box 119">
            <a:extLst>
              <a:ext uri="{FF2B5EF4-FFF2-40B4-BE49-F238E27FC236}">
                <a16:creationId xmlns:a16="http://schemas.microsoft.com/office/drawing/2014/main" id="{3B31F1C5-D93D-4D5F-BFCD-A5CF7E3D1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699125"/>
            <a:ext cx="381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>
                <a:solidFill>
                  <a:schemeClr val="bg1"/>
                </a:solidFill>
              </a:rPr>
              <a:t>aB</a:t>
            </a:r>
          </a:p>
        </p:txBody>
      </p:sp>
      <p:sp>
        <p:nvSpPr>
          <p:cNvPr id="7199" name="Text Box 120">
            <a:extLst>
              <a:ext uri="{FF2B5EF4-FFF2-40B4-BE49-F238E27FC236}">
                <a16:creationId xmlns:a16="http://schemas.microsoft.com/office/drawing/2014/main" id="{7F9B561B-3600-49F6-A2D8-C368FA729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5775325"/>
            <a:ext cx="381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>
                <a:solidFill>
                  <a:schemeClr val="bg1"/>
                </a:solidFill>
              </a:rPr>
              <a:t>aB</a:t>
            </a:r>
          </a:p>
        </p:txBody>
      </p:sp>
      <p:grpSp>
        <p:nvGrpSpPr>
          <p:cNvPr id="27" name="Group 121">
            <a:extLst>
              <a:ext uri="{FF2B5EF4-FFF2-40B4-BE49-F238E27FC236}">
                <a16:creationId xmlns:a16="http://schemas.microsoft.com/office/drawing/2014/main" id="{1A3FBD8E-45AA-4842-A17E-0DFA98C5579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498725"/>
            <a:ext cx="609600" cy="838200"/>
            <a:chOff x="1200" y="1104"/>
            <a:chExt cx="384" cy="528"/>
          </a:xfrm>
        </p:grpSpPr>
        <p:sp>
          <p:nvSpPr>
            <p:cNvPr id="7225" name="Line 122">
              <a:extLst>
                <a:ext uri="{FF2B5EF4-FFF2-40B4-BE49-F238E27FC236}">
                  <a16:creationId xmlns:a16="http://schemas.microsoft.com/office/drawing/2014/main" id="{483F56D4-1512-42A5-B0A6-87A9443BDA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104"/>
              <a:ext cx="0" cy="336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6" name="Line 123">
              <a:extLst>
                <a:ext uri="{FF2B5EF4-FFF2-40B4-BE49-F238E27FC236}">
                  <a16:creationId xmlns:a16="http://schemas.microsoft.com/office/drawing/2014/main" id="{FF6B03E7-C42C-41DB-8B1F-4179A36EB6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00" y="1440"/>
              <a:ext cx="192" cy="192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7" name="Line 124">
              <a:extLst>
                <a:ext uri="{FF2B5EF4-FFF2-40B4-BE49-F238E27FC236}">
                  <a16:creationId xmlns:a16="http://schemas.microsoft.com/office/drawing/2014/main" id="{557601A8-10D4-4377-9CB5-E426D93A4C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440"/>
              <a:ext cx="192" cy="192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125">
            <a:extLst>
              <a:ext uri="{FF2B5EF4-FFF2-40B4-BE49-F238E27FC236}">
                <a16:creationId xmlns:a16="http://schemas.microsoft.com/office/drawing/2014/main" id="{4A356E78-14D1-4606-8767-B39B2D71F8FC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2498725"/>
            <a:ext cx="609600" cy="838200"/>
            <a:chOff x="1200" y="1104"/>
            <a:chExt cx="384" cy="528"/>
          </a:xfrm>
        </p:grpSpPr>
        <p:sp>
          <p:nvSpPr>
            <p:cNvPr id="7222" name="Line 126">
              <a:extLst>
                <a:ext uri="{FF2B5EF4-FFF2-40B4-BE49-F238E27FC236}">
                  <a16:creationId xmlns:a16="http://schemas.microsoft.com/office/drawing/2014/main" id="{8DE592C9-596B-46D6-A469-1A068AE61E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104"/>
              <a:ext cx="0" cy="336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3" name="Line 127">
              <a:extLst>
                <a:ext uri="{FF2B5EF4-FFF2-40B4-BE49-F238E27FC236}">
                  <a16:creationId xmlns:a16="http://schemas.microsoft.com/office/drawing/2014/main" id="{AA00EB07-AF8A-4020-9C19-B4EF4425DF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00" y="1440"/>
              <a:ext cx="192" cy="192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4" name="Line 128">
              <a:extLst>
                <a:ext uri="{FF2B5EF4-FFF2-40B4-BE49-F238E27FC236}">
                  <a16:creationId xmlns:a16="http://schemas.microsoft.com/office/drawing/2014/main" id="{A11D9B0D-2BF7-411E-9466-8E82FFAA4C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440"/>
              <a:ext cx="192" cy="192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" name="Group 129">
            <a:extLst>
              <a:ext uri="{FF2B5EF4-FFF2-40B4-BE49-F238E27FC236}">
                <a16:creationId xmlns:a16="http://schemas.microsoft.com/office/drawing/2014/main" id="{4992390E-D979-4B7B-84E8-DDC6309A70E1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4708525"/>
            <a:ext cx="609600" cy="838200"/>
            <a:chOff x="1200" y="1104"/>
            <a:chExt cx="384" cy="528"/>
          </a:xfrm>
        </p:grpSpPr>
        <p:sp>
          <p:nvSpPr>
            <p:cNvPr id="7219" name="Line 130">
              <a:extLst>
                <a:ext uri="{FF2B5EF4-FFF2-40B4-BE49-F238E27FC236}">
                  <a16:creationId xmlns:a16="http://schemas.microsoft.com/office/drawing/2014/main" id="{9E1DBC30-3E9D-4DC5-A682-D05B55C7A6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104"/>
              <a:ext cx="0" cy="336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0" name="Line 131">
              <a:extLst>
                <a:ext uri="{FF2B5EF4-FFF2-40B4-BE49-F238E27FC236}">
                  <a16:creationId xmlns:a16="http://schemas.microsoft.com/office/drawing/2014/main" id="{23208307-CDFD-43A5-ABAD-ABB5584833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00" y="1440"/>
              <a:ext cx="192" cy="192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1" name="Line 132">
              <a:extLst>
                <a:ext uri="{FF2B5EF4-FFF2-40B4-BE49-F238E27FC236}">
                  <a16:creationId xmlns:a16="http://schemas.microsoft.com/office/drawing/2014/main" id="{9CFB8F76-DA7E-4D86-8AE5-787F323760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440"/>
              <a:ext cx="192" cy="192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" name="Group 133">
            <a:extLst>
              <a:ext uri="{FF2B5EF4-FFF2-40B4-BE49-F238E27FC236}">
                <a16:creationId xmlns:a16="http://schemas.microsoft.com/office/drawing/2014/main" id="{92AE2A34-4265-4EA7-BE51-E40C16181F7B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4708525"/>
            <a:ext cx="609600" cy="838200"/>
            <a:chOff x="1200" y="1104"/>
            <a:chExt cx="384" cy="528"/>
          </a:xfrm>
        </p:grpSpPr>
        <p:sp>
          <p:nvSpPr>
            <p:cNvPr id="7216" name="Line 134">
              <a:extLst>
                <a:ext uri="{FF2B5EF4-FFF2-40B4-BE49-F238E27FC236}">
                  <a16:creationId xmlns:a16="http://schemas.microsoft.com/office/drawing/2014/main" id="{15EE91B8-4DFC-4403-8D8B-EDBA9CB82F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104"/>
              <a:ext cx="0" cy="336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7" name="Line 135">
              <a:extLst>
                <a:ext uri="{FF2B5EF4-FFF2-40B4-BE49-F238E27FC236}">
                  <a16:creationId xmlns:a16="http://schemas.microsoft.com/office/drawing/2014/main" id="{1304FA69-366B-4E4E-8DC5-CA514F49F1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00" y="1440"/>
              <a:ext cx="192" cy="192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8" name="Line 136">
              <a:extLst>
                <a:ext uri="{FF2B5EF4-FFF2-40B4-BE49-F238E27FC236}">
                  <a16:creationId xmlns:a16="http://schemas.microsoft.com/office/drawing/2014/main" id="{1451545E-7096-4C34-BD24-FC2283E6F7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440"/>
              <a:ext cx="192" cy="192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137">
            <a:extLst>
              <a:ext uri="{FF2B5EF4-FFF2-40B4-BE49-F238E27FC236}">
                <a16:creationId xmlns:a16="http://schemas.microsoft.com/office/drawing/2014/main" id="{9D2009C1-813E-4C15-A063-4CF29BE953E9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4708525"/>
            <a:ext cx="609600" cy="838200"/>
            <a:chOff x="1200" y="1104"/>
            <a:chExt cx="384" cy="528"/>
          </a:xfrm>
        </p:grpSpPr>
        <p:sp>
          <p:nvSpPr>
            <p:cNvPr id="7213" name="Line 138">
              <a:extLst>
                <a:ext uri="{FF2B5EF4-FFF2-40B4-BE49-F238E27FC236}">
                  <a16:creationId xmlns:a16="http://schemas.microsoft.com/office/drawing/2014/main" id="{9ED5AD07-AF3A-44C7-98F7-EA03C7BD75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104"/>
              <a:ext cx="0" cy="336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Line 139">
              <a:extLst>
                <a:ext uri="{FF2B5EF4-FFF2-40B4-BE49-F238E27FC236}">
                  <a16:creationId xmlns:a16="http://schemas.microsoft.com/office/drawing/2014/main" id="{ABA734D3-D884-4B1E-80DF-5A17EB128E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00" y="1440"/>
              <a:ext cx="192" cy="192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5" name="Line 140">
              <a:extLst>
                <a:ext uri="{FF2B5EF4-FFF2-40B4-BE49-F238E27FC236}">
                  <a16:creationId xmlns:a16="http://schemas.microsoft.com/office/drawing/2014/main" id="{DB1D850D-DF63-4925-B4D4-5CB3BCA6E7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440"/>
              <a:ext cx="192" cy="192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224" name="Group 141">
            <a:extLst>
              <a:ext uri="{FF2B5EF4-FFF2-40B4-BE49-F238E27FC236}">
                <a16:creationId xmlns:a16="http://schemas.microsoft.com/office/drawing/2014/main" id="{BFD5094B-67F3-47FF-A992-84ECA457A00C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4708525"/>
            <a:ext cx="609600" cy="838200"/>
            <a:chOff x="1200" y="1104"/>
            <a:chExt cx="384" cy="528"/>
          </a:xfrm>
        </p:grpSpPr>
        <p:sp>
          <p:nvSpPr>
            <p:cNvPr id="7210" name="Line 142">
              <a:extLst>
                <a:ext uri="{FF2B5EF4-FFF2-40B4-BE49-F238E27FC236}">
                  <a16:creationId xmlns:a16="http://schemas.microsoft.com/office/drawing/2014/main" id="{F001DBFF-C7A2-4314-B1A2-848B4AFB8F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104"/>
              <a:ext cx="0" cy="336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Line 143">
              <a:extLst>
                <a:ext uri="{FF2B5EF4-FFF2-40B4-BE49-F238E27FC236}">
                  <a16:creationId xmlns:a16="http://schemas.microsoft.com/office/drawing/2014/main" id="{470DD9EB-1C16-426A-B85D-596CE05398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00" y="1440"/>
              <a:ext cx="192" cy="192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2" name="Line 144">
              <a:extLst>
                <a:ext uri="{FF2B5EF4-FFF2-40B4-BE49-F238E27FC236}">
                  <a16:creationId xmlns:a16="http://schemas.microsoft.com/office/drawing/2014/main" id="{FD88924F-B600-4276-8713-59CFB03407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440"/>
              <a:ext cx="192" cy="192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06" name="Text Box 151">
            <a:extLst>
              <a:ext uri="{FF2B5EF4-FFF2-40B4-BE49-F238E27FC236}">
                <a16:creationId xmlns:a16="http://schemas.microsoft.com/office/drawing/2014/main" id="{14D3D99E-48B3-49A7-A1FD-341DAFC7C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7288" y="112713"/>
            <a:ext cx="40544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66"/>
                </a:solidFill>
              </a:rPr>
              <a:t>II. CƠ SỞ TẾ BÀO HỌC</a:t>
            </a:r>
          </a:p>
        </p:txBody>
      </p:sp>
      <p:sp>
        <p:nvSpPr>
          <p:cNvPr id="7207" name="Text Box 152">
            <a:extLst>
              <a:ext uri="{FF2B5EF4-FFF2-40B4-BE49-F238E27FC236}">
                <a16:creationId xmlns:a16="http://schemas.microsoft.com/office/drawing/2014/main" id="{E77527B1-8181-41C5-B9E9-F6A448BD0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475" y="525463"/>
            <a:ext cx="23780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FF"/>
                </a:solidFill>
              </a:rPr>
              <a:t>Trường hợp 1</a:t>
            </a:r>
          </a:p>
        </p:txBody>
      </p:sp>
      <p:sp>
        <p:nvSpPr>
          <p:cNvPr id="7208" name="Rectangle 153">
            <a:extLst>
              <a:ext uri="{FF2B5EF4-FFF2-40B4-BE49-F238E27FC236}">
                <a16:creationId xmlns:a16="http://schemas.microsoft.com/office/drawing/2014/main" id="{255750B6-F778-4C91-BC16-782A7C0BB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17525"/>
            <a:ext cx="2312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FF"/>
                </a:solidFill>
              </a:rPr>
              <a:t>Trường hợp 2</a:t>
            </a:r>
          </a:p>
        </p:txBody>
      </p:sp>
      <p:sp>
        <p:nvSpPr>
          <p:cNvPr id="7209" name="Line 154">
            <a:extLst>
              <a:ext uri="{FF2B5EF4-FFF2-40B4-BE49-F238E27FC236}">
                <a16:creationId xmlns:a16="http://schemas.microsoft.com/office/drawing/2014/main" id="{977B6015-01C6-46A4-97C2-7121F4A7C0B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609600"/>
            <a:ext cx="0" cy="624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6656 " pathEditMode="relative" ptsTypes="AA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6656 " pathEditMode="relative" ptsTypes="AA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52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984 " pathEditMode="relative" ptsTypes="AA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984 " pathEditMode="relative" ptsTypes="AA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984 " pathEditMode="relative" ptsTypes="AA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984 " pathEditMode="relative" ptsTypes="AA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7C34AC-419C-4F9B-B898-AF3A18AAC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563880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Qui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ước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	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Alen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… qui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định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hạt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vàng</a:t>
            </a:r>
            <a:endParaRPr 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	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Alen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… qui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định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hạt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xanh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	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Alen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… qui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định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hạt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trơn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	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Alen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… qui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định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hạt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nhăn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</a:p>
        </p:txBody>
      </p:sp>
      <p:sp>
        <p:nvSpPr>
          <p:cNvPr id="10243" name="Rectangle 6">
            <a:extLst>
              <a:ext uri="{FF2B5EF4-FFF2-40B4-BE49-F238E27FC236}">
                <a16:creationId xmlns:a16="http://schemas.microsoft.com/office/drawing/2014/main" id="{A1FA919F-523A-46C0-A9EB-5F2C58ABE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733800"/>
            <a:ext cx="4876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Kiểu gen của P</a:t>
            </a:r>
            <a:r>
              <a:rPr lang="en-US" altLang="en-US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tc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      - Đậu hạt vàng, trơn: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	- Đậu hạt xanh, nhăn:</a:t>
            </a:r>
          </a:p>
        </p:txBody>
      </p:sp>
      <p:pic>
        <p:nvPicPr>
          <p:cNvPr id="10244" name="Picture 8" descr="C:\Users\Administrator\Desktop\Untitled.png">
            <a:extLst>
              <a:ext uri="{FF2B5EF4-FFF2-40B4-BE49-F238E27FC236}">
                <a16:creationId xmlns:a16="http://schemas.microsoft.com/office/drawing/2014/main" id="{408721EB-2781-4D1D-B6C3-78E381323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838200"/>
            <a:ext cx="33528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4B12980-63DC-4EAA-97C3-A74FB414B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36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II. CƠ SỞ TẾ BÀO HỌC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23EF069-541E-46AD-8012-4A0C01060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214438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213EB4-C422-447E-B881-18FAD6BB4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731963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F07E0D-89FF-42B0-83D5-6457367AB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208213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2D4C40-3277-406C-AF17-E1D7241E4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668588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F59AD7-F689-40F8-8658-DF43748A5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333876"/>
            <a:ext cx="1447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0000"/>
                </a:solidFill>
              </a:rPr>
              <a:t>AABB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69E072-D099-41FC-A850-CB6C8AF39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795838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</a:rPr>
              <a:t>aabb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>
            <a:extLst>
              <a:ext uri="{FF2B5EF4-FFF2-40B4-BE49-F238E27FC236}">
                <a16:creationId xmlns:a16="http://schemas.microsoft.com/office/drawing/2014/main" id="{F7E53F44-C071-43A6-B3D6-76E29690F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942916"/>
            <a:ext cx="75438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Kí hiệu:	A: Hạt vàng		a: Hạt xanh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		B: Hạt trơn		b: Hạt nhăn</a:t>
            </a:r>
          </a:p>
        </p:txBody>
      </p:sp>
      <p:sp>
        <p:nvSpPr>
          <p:cNvPr id="36870" name="Text Box 6">
            <a:extLst>
              <a:ext uri="{FF2B5EF4-FFF2-40B4-BE49-F238E27FC236}">
                <a16:creationId xmlns:a16="http://schemas.microsoft.com/office/drawing/2014/main" id="{9EB29C71-174E-4421-BD36-3DE849601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050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* Sơ đồ lai</a:t>
            </a:r>
          </a:p>
        </p:txBody>
      </p:sp>
      <p:sp>
        <p:nvSpPr>
          <p:cNvPr id="36872" name="Text Box 8">
            <a:extLst>
              <a:ext uri="{FF2B5EF4-FFF2-40B4-BE49-F238E27FC236}">
                <a16:creationId xmlns:a16="http://schemas.microsoft.com/office/drawing/2014/main" id="{5F0B4E79-644B-4CDD-8E0E-4CA7D88CD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5908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77" name="Text Box 13">
            <a:extLst>
              <a:ext uri="{FF2B5EF4-FFF2-40B4-BE49-F238E27FC236}">
                <a16:creationId xmlns:a16="http://schemas.microsoft.com/office/drawing/2014/main" id="{FF65E080-9AE6-49CB-8FB9-370250730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895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78" name="Text Box 14">
            <a:extLst>
              <a:ext uri="{FF2B5EF4-FFF2-40B4-BE49-F238E27FC236}">
                <a16:creationId xmlns:a16="http://schemas.microsoft.com/office/drawing/2014/main" id="{CA1E609B-3A97-485D-92C6-04653F124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971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82" name="Text Box 18">
            <a:extLst>
              <a:ext uri="{FF2B5EF4-FFF2-40B4-BE49-F238E27FC236}">
                <a16:creationId xmlns:a16="http://schemas.microsoft.com/office/drawing/2014/main" id="{254E30E8-C6BA-42FA-BDB4-EE8335CC5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124200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71" name="Text Box 7">
            <a:extLst>
              <a:ext uri="{FF2B5EF4-FFF2-40B4-BE49-F238E27FC236}">
                <a16:creationId xmlns:a16="http://schemas.microsoft.com/office/drawing/2014/main" id="{A403AC1D-C821-4115-B5DB-33DF1819D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90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P</a:t>
            </a:r>
            <a:r>
              <a:rPr lang="en-US" altLang="en-US" sz="1400"/>
              <a:t>T/C</a:t>
            </a:r>
            <a:r>
              <a:rPr lang="en-US" altLang="en-US" sz="2400"/>
              <a:t>:</a:t>
            </a:r>
          </a:p>
        </p:txBody>
      </p:sp>
      <p:sp>
        <p:nvSpPr>
          <p:cNvPr id="36876" name="Text Box 12">
            <a:extLst>
              <a:ext uri="{FF2B5EF4-FFF2-40B4-BE49-F238E27FC236}">
                <a16:creationId xmlns:a16="http://schemas.microsoft.com/office/drawing/2014/main" id="{08309DA2-D017-450A-8A32-56CCE358A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x</a:t>
            </a:r>
          </a:p>
        </p:txBody>
      </p:sp>
      <p:grpSp>
        <p:nvGrpSpPr>
          <p:cNvPr id="36913" name="Group 49">
            <a:extLst>
              <a:ext uri="{FF2B5EF4-FFF2-40B4-BE49-F238E27FC236}">
                <a16:creationId xmlns:a16="http://schemas.microsoft.com/office/drawing/2014/main" id="{0D24C531-D731-4113-B6F3-FEC345ED0FF4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2590800"/>
            <a:ext cx="2057400" cy="457200"/>
            <a:chOff x="1248" y="1632"/>
            <a:chExt cx="1296" cy="288"/>
          </a:xfrm>
        </p:grpSpPr>
        <p:sp>
          <p:nvSpPr>
            <p:cNvPr id="36875" name="Text Box 11">
              <a:extLst>
                <a:ext uri="{FF2B5EF4-FFF2-40B4-BE49-F238E27FC236}">
                  <a16:creationId xmlns:a16="http://schemas.microsoft.com/office/drawing/2014/main" id="{B4B61815-F54F-4B49-9BF4-631F380299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1632"/>
              <a:ext cx="10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/>
                <a:t>Vàng, trơn</a:t>
              </a:r>
            </a:p>
          </p:txBody>
        </p:sp>
        <p:grpSp>
          <p:nvGrpSpPr>
            <p:cNvPr id="36883" name="Group 19">
              <a:extLst>
                <a:ext uri="{FF2B5EF4-FFF2-40B4-BE49-F238E27FC236}">
                  <a16:creationId xmlns:a16="http://schemas.microsoft.com/office/drawing/2014/main" id="{574641EF-17F6-48B4-9038-4E29DE71BE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1730"/>
              <a:ext cx="93" cy="142"/>
              <a:chOff x="2016" y="2688"/>
              <a:chExt cx="536" cy="960"/>
            </a:xfrm>
          </p:grpSpPr>
          <p:sp>
            <p:nvSpPr>
              <p:cNvPr id="36884" name="Oval 20">
                <a:extLst>
                  <a:ext uri="{FF2B5EF4-FFF2-40B4-BE49-F238E27FC236}">
                    <a16:creationId xmlns:a16="http://schemas.microsoft.com/office/drawing/2014/main" id="{C87E9DEE-70EF-4E63-ACCA-B6AF23E387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688"/>
                <a:ext cx="528" cy="528"/>
              </a:xfrm>
              <a:prstGeom prst="ellipse">
                <a:avLst/>
              </a:prstGeom>
              <a:solidFill>
                <a:srgbClr val="FFFFFF"/>
              </a:solidFill>
              <a:ln w="28575" algn="ctr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85" name="Line 21">
                <a:extLst>
                  <a:ext uri="{FF2B5EF4-FFF2-40B4-BE49-F238E27FC236}">
                    <a16:creationId xmlns:a16="http://schemas.microsoft.com/office/drawing/2014/main" id="{3255E962-8A66-4690-AFBE-12FC8ACEA4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88" y="3216"/>
                <a:ext cx="0" cy="432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6" name="Line 22">
                <a:extLst>
                  <a:ext uri="{FF2B5EF4-FFF2-40B4-BE49-F238E27FC236}">
                    <a16:creationId xmlns:a16="http://schemas.microsoft.com/office/drawing/2014/main" id="{C4DEB065-F35B-41A1-A962-012F3E13E2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24" y="3408"/>
                <a:ext cx="52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6914" name="Group 50">
            <a:extLst>
              <a:ext uri="{FF2B5EF4-FFF2-40B4-BE49-F238E27FC236}">
                <a16:creationId xmlns:a16="http://schemas.microsoft.com/office/drawing/2014/main" id="{2E0B3023-9414-4EE2-BCEF-20DB68BA4041}"/>
              </a:ext>
            </a:extLst>
          </p:cNvPr>
          <p:cNvGrpSpPr>
            <a:grpSpLocks/>
          </p:cNvGrpSpPr>
          <p:nvPr/>
        </p:nvGrpSpPr>
        <p:grpSpPr bwMode="auto">
          <a:xfrm>
            <a:off x="4978400" y="2590800"/>
            <a:ext cx="2032000" cy="457200"/>
            <a:chOff x="3136" y="1632"/>
            <a:chExt cx="1280" cy="288"/>
          </a:xfrm>
        </p:grpSpPr>
        <p:grpSp>
          <p:nvGrpSpPr>
            <p:cNvPr id="36879" name="Group 15">
              <a:extLst>
                <a:ext uri="{FF2B5EF4-FFF2-40B4-BE49-F238E27FC236}">
                  <a16:creationId xmlns:a16="http://schemas.microsoft.com/office/drawing/2014/main" id="{68B79A84-8CE0-4476-9D85-E3B356F4D0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36" y="1744"/>
              <a:ext cx="176" cy="128"/>
              <a:chOff x="1200" y="2496"/>
              <a:chExt cx="864" cy="672"/>
            </a:xfrm>
          </p:grpSpPr>
          <p:sp>
            <p:nvSpPr>
              <p:cNvPr id="36880" name="Oval 16">
                <a:extLst>
                  <a:ext uri="{FF2B5EF4-FFF2-40B4-BE49-F238E27FC236}">
                    <a16:creationId xmlns:a16="http://schemas.microsoft.com/office/drawing/2014/main" id="{E0D514F6-A35D-42EF-8398-10662A7F3E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528" cy="528"/>
              </a:xfrm>
              <a:prstGeom prst="ellipse">
                <a:avLst/>
              </a:prstGeom>
              <a:solidFill>
                <a:srgbClr val="FFFFFF"/>
              </a:solidFill>
              <a:ln w="28575" algn="ctr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81" name="Line 17">
                <a:extLst>
                  <a:ext uri="{FF2B5EF4-FFF2-40B4-BE49-F238E27FC236}">
                    <a16:creationId xmlns:a16="http://schemas.microsoft.com/office/drawing/2014/main" id="{CB6992A5-3332-4567-99D7-BC84303F5B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80" y="2496"/>
                <a:ext cx="384" cy="24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892" name="Text Box 28">
              <a:extLst>
                <a:ext uri="{FF2B5EF4-FFF2-40B4-BE49-F238E27FC236}">
                  <a16:creationId xmlns:a16="http://schemas.microsoft.com/office/drawing/2014/main" id="{110DD506-1DE3-43CD-A53B-99AB919461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1632"/>
              <a:ext cx="10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anose="02020603050405020304" pitchFamily="18" charset="0"/>
                </a:rPr>
                <a:t>Xanh, nhăn</a:t>
              </a:r>
            </a:p>
          </p:txBody>
        </p:sp>
      </p:grpSp>
      <p:sp>
        <p:nvSpPr>
          <p:cNvPr id="36893" name="Text Box 29">
            <a:extLst>
              <a:ext uri="{FF2B5EF4-FFF2-40B4-BE49-F238E27FC236}">
                <a16:creationId xmlns:a16="http://schemas.microsoft.com/office/drawing/2014/main" id="{EF55A070-93E1-4E75-BF3A-850DD3A38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48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AABB</a:t>
            </a:r>
          </a:p>
        </p:txBody>
      </p:sp>
      <p:sp>
        <p:nvSpPr>
          <p:cNvPr id="36894" name="Text Box 30">
            <a:extLst>
              <a:ext uri="{FF2B5EF4-FFF2-40B4-BE49-F238E27FC236}">
                <a16:creationId xmlns:a16="http://schemas.microsoft.com/office/drawing/2014/main" id="{1D675FEA-DBC4-46DB-ABF7-BA0038AB8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0480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aabb</a:t>
            </a:r>
          </a:p>
        </p:txBody>
      </p:sp>
      <p:sp>
        <p:nvSpPr>
          <p:cNvPr id="36895" name="Text Box 31">
            <a:extLst>
              <a:ext uri="{FF2B5EF4-FFF2-40B4-BE49-F238E27FC236}">
                <a16:creationId xmlns:a16="http://schemas.microsoft.com/office/drawing/2014/main" id="{8B5CA45A-951F-41A4-B73F-B6F116CB3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733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G</a:t>
            </a:r>
            <a:r>
              <a:rPr lang="en-US" altLang="en-US" sz="1400">
                <a:latin typeface="Times New Roman" panose="02020603050405020304" pitchFamily="18" charset="0"/>
              </a:rPr>
              <a:t>P</a:t>
            </a:r>
            <a:r>
              <a:rPr lang="en-US" altLang="en-US" sz="240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36896" name="Text Box 32">
            <a:extLst>
              <a:ext uri="{FF2B5EF4-FFF2-40B4-BE49-F238E27FC236}">
                <a16:creationId xmlns:a16="http://schemas.microsoft.com/office/drawing/2014/main" id="{1FA90CC6-2E95-438C-A219-ABE3AF144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733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AB</a:t>
            </a:r>
          </a:p>
        </p:txBody>
      </p:sp>
      <p:sp>
        <p:nvSpPr>
          <p:cNvPr id="36897" name="Text Box 33">
            <a:extLst>
              <a:ext uri="{FF2B5EF4-FFF2-40B4-BE49-F238E27FC236}">
                <a16:creationId xmlns:a16="http://schemas.microsoft.com/office/drawing/2014/main" id="{E6DAF3AE-FDCB-43B2-9907-35FFAAA24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733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ab</a:t>
            </a:r>
          </a:p>
        </p:txBody>
      </p:sp>
      <p:grpSp>
        <p:nvGrpSpPr>
          <p:cNvPr id="36915" name="Group 51">
            <a:extLst>
              <a:ext uri="{FF2B5EF4-FFF2-40B4-BE49-F238E27FC236}">
                <a16:creationId xmlns:a16="http://schemas.microsoft.com/office/drawing/2014/main" id="{98DF3EAF-B588-4832-AD2B-DF1FB6091529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4114800"/>
            <a:ext cx="5029200" cy="762000"/>
            <a:chOff x="576" y="2592"/>
            <a:chExt cx="3168" cy="480"/>
          </a:xfrm>
        </p:grpSpPr>
        <p:sp>
          <p:nvSpPr>
            <p:cNvPr id="36898" name="Text Box 34">
              <a:extLst>
                <a:ext uri="{FF2B5EF4-FFF2-40B4-BE49-F238E27FC236}">
                  <a16:creationId xmlns:a16="http://schemas.microsoft.com/office/drawing/2014/main" id="{67F8C8BB-A6A6-4D6B-9608-55AAB3C103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2784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anose="02020603050405020304" pitchFamily="18" charset="0"/>
                </a:rPr>
                <a:t>F</a:t>
              </a:r>
              <a:r>
                <a:rPr lang="en-US" altLang="en-US" sz="1400">
                  <a:latin typeface="Times New Roman" panose="02020603050405020304" pitchFamily="18" charset="0"/>
                </a:rPr>
                <a:t>1</a:t>
              </a:r>
              <a:r>
                <a:rPr lang="en-US" altLang="en-US" sz="2400"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36899" name="Line 35">
              <a:extLst>
                <a:ext uri="{FF2B5EF4-FFF2-40B4-BE49-F238E27FC236}">
                  <a16:creationId xmlns:a16="http://schemas.microsoft.com/office/drawing/2014/main" id="{4DD2DAFF-BE72-41D2-A645-93B448E43B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9" y="2592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0" name="Line 36">
              <a:extLst>
                <a:ext uri="{FF2B5EF4-FFF2-40B4-BE49-F238E27FC236}">
                  <a16:creationId xmlns:a16="http://schemas.microsoft.com/office/drawing/2014/main" id="{7C9CD44B-B5EE-4BFF-BCEC-E84AA445C1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64" y="2592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901" name="Text Box 37">
            <a:extLst>
              <a:ext uri="{FF2B5EF4-FFF2-40B4-BE49-F238E27FC236}">
                <a16:creationId xmlns:a16="http://schemas.microsoft.com/office/drawing/2014/main" id="{0CFC4754-E966-4DBF-8EAE-947AC488C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5465" y="4504006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 err="1"/>
              <a:t>AaBb</a:t>
            </a:r>
            <a:endParaRPr lang="en-US" altLang="en-US" sz="2400" dirty="0"/>
          </a:p>
        </p:txBody>
      </p:sp>
      <p:sp>
        <p:nvSpPr>
          <p:cNvPr id="36902" name="Text Box 38">
            <a:extLst>
              <a:ext uri="{FF2B5EF4-FFF2-40B4-BE49-F238E27FC236}">
                <a16:creationId xmlns:a16="http://schemas.microsoft.com/office/drawing/2014/main" id="{9A4982DC-1DC5-444C-B36D-40955D51A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95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(100% </a:t>
            </a:r>
            <a:r>
              <a:rPr lang="en-US" altLang="en-US" sz="2400"/>
              <a:t>Vàng, trơn)</a:t>
            </a:r>
          </a:p>
        </p:txBody>
      </p:sp>
      <p:sp>
        <p:nvSpPr>
          <p:cNvPr id="36905" name="Text Box 41">
            <a:extLst>
              <a:ext uri="{FF2B5EF4-FFF2-40B4-BE49-F238E27FC236}">
                <a16:creationId xmlns:a16="http://schemas.microsoft.com/office/drawing/2014/main" id="{B68A3DF1-79CF-42E6-95BC-635B7114D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1054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F1  </a:t>
            </a:r>
            <a:r>
              <a:rPr lang="en-US" altLang="en-US" sz="2400"/>
              <a:t>tự thụ phấn</a:t>
            </a:r>
          </a:p>
        </p:txBody>
      </p:sp>
      <p:sp>
        <p:nvSpPr>
          <p:cNvPr id="36906" name="Text Box 42">
            <a:extLst>
              <a:ext uri="{FF2B5EF4-FFF2-40B4-BE49-F238E27FC236}">
                <a16:creationId xmlns:a16="http://schemas.microsoft.com/office/drawing/2014/main" id="{DD49EF55-4631-4114-B1F6-2A9C0F941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5626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G</a:t>
            </a:r>
            <a:r>
              <a:rPr lang="en-US" altLang="en-US" sz="1400">
                <a:latin typeface="Times New Roman" panose="02020603050405020304" pitchFamily="18" charset="0"/>
              </a:rPr>
              <a:t>F</a:t>
            </a:r>
            <a:r>
              <a:rPr lang="en-US" altLang="en-US" sz="1000">
                <a:latin typeface="Times New Roman" panose="02020603050405020304" pitchFamily="18" charset="0"/>
              </a:rPr>
              <a:t>1</a:t>
            </a:r>
            <a:r>
              <a:rPr lang="en-US" altLang="en-US" sz="240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36907" name="Text Box 43">
            <a:extLst>
              <a:ext uri="{FF2B5EF4-FFF2-40B4-BE49-F238E27FC236}">
                <a16:creationId xmlns:a16="http://schemas.microsoft.com/office/drawing/2014/main" id="{9354831C-CABA-4D24-A4E4-C1FC2CD14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562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¼ AB,</a:t>
            </a:r>
          </a:p>
        </p:txBody>
      </p:sp>
      <p:sp>
        <p:nvSpPr>
          <p:cNvPr id="36909" name="Text Box 45">
            <a:extLst>
              <a:ext uri="{FF2B5EF4-FFF2-40B4-BE49-F238E27FC236}">
                <a16:creationId xmlns:a16="http://schemas.microsoft.com/office/drawing/2014/main" id="{853BE099-D1FC-492B-AF3C-8D9EDAF5A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562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¼ Ab,</a:t>
            </a:r>
          </a:p>
        </p:txBody>
      </p:sp>
      <p:sp>
        <p:nvSpPr>
          <p:cNvPr id="36910" name="Text Box 46">
            <a:extLst>
              <a:ext uri="{FF2B5EF4-FFF2-40B4-BE49-F238E27FC236}">
                <a16:creationId xmlns:a16="http://schemas.microsoft.com/office/drawing/2014/main" id="{C104B38D-F496-41A4-A3B5-3E63A65E7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5626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¼ aB,</a:t>
            </a:r>
          </a:p>
        </p:txBody>
      </p:sp>
      <p:sp>
        <p:nvSpPr>
          <p:cNvPr id="36911" name="Text Box 47">
            <a:extLst>
              <a:ext uri="{FF2B5EF4-FFF2-40B4-BE49-F238E27FC236}">
                <a16:creationId xmlns:a16="http://schemas.microsoft.com/office/drawing/2014/main" id="{D9477F91-119B-441D-822C-4DC9DBD4F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562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¼ ab.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198C2DD-8D2F-47E7-B9F5-FB303B247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36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II. CƠ SỞ TẾ BÀO HỌC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6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6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6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36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6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3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870" grpId="0"/>
      <p:bldP spid="36871" grpId="0"/>
      <p:bldP spid="36876" grpId="0"/>
      <p:bldP spid="36893" grpId="0"/>
      <p:bldP spid="36894" grpId="0"/>
      <p:bldP spid="36895" grpId="0"/>
      <p:bldP spid="36896" grpId="0"/>
      <p:bldP spid="36897" grpId="0"/>
      <p:bldP spid="36901" grpId="0"/>
      <p:bldP spid="36902" grpId="0"/>
      <p:bldP spid="36905" grpId="0"/>
      <p:bldP spid="36906" grpId="0"/>
      <p:bldP spid="36907" grpId="0"/>
      <p:bldP spid="36909" grpId="0"/>
      <p:bldP spid="36910" grpId="0"/>
      <p:bldP spid="369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87" name="Group 79">
            <a:extLst>
              <a:ext uri="{FF2B5EF4-FFF2-40B4-BE49-F238E27FC236}">
                <a16:creationId xmlns:a16="http://schemas.microsoft.com/office/drawing/2014/main" id="{64F1C276-1535-4AD3-872C-5E6C07D9E0A5}"/>
              </a:ext>
            </a:extLst>
          </p:cNvPr>
          <p:cNvGraphicFramePr>
            <a:graphicFrameLocks noGrp="1"/>
          </p:cNvGraphicFramePr>
          <p:nvPr/>
        </p:nvGraphicFramePr>
        <p:xfrm>
          <a:off x="1447800" y="533400"/>
          <a:ext cx="6629400" cy="3657602"/>
        </p:xfrm>
        <a:graphic>
          <a:graphicData uri="http://schemas.openxmlformats.org/drawingml/2006/table">
            <a:tbl>
              <a:tblPr/>
              <a:tblGrid>
                <a:gridCol w="1325563">
                  <a:extLst>
                    <a:ext uri="{9D8B030D-6E8A-4147-A177-3AD203B41FA5}">
                      <a16:colId xmlns:a16="http://schemas.microsoft.com/office/drawing/2014/main" val="4010791583"/>
                    </a:ext>
                  </a:extLst>
                </a:gridCol>
                <a:gridCol w="1325562">
                  <a:extLst>
                    <a:ext uri="{9D8B030D-6E8A-4147-A177-3AD203B41FA5}">
                      <a16:colId xmlns:a16="http://schemas.microsoft.com/office/drawing/2014/main" val="4129685456"/>
                    </a:ext>
                  </a:extLst>
                </a:gridCol>
                <a:gridCol w="1327150">
                  <a:extLst>
                    <a:ext uri="{9D8B030D-6E8A-4147-A177-3AD203B41FA5}">
                      <a16:colId xmlns:a16="http://schemas.microsoft.com/office/drawing/2014/main" val="2219187731"/>
                    </a:ext>
                  </a:extLst>
                </a:gridCol>
                <a:gridCol w="1325563">
                  <a:extLst>
                    <a:ext uri="{9D8B030D-6E8A-4147-A177-3AD203B41FA5}">
                      <a16:colId xmlns:a16="http://schemas.microsoft.com/office/drawing/2014/main" val="2857444495"/>
                    </a:ext>
                  </a:extLst>
                </a:gridCol>
                <a:gridCol w="1325562">
                  <a:extLst>
                    <a:ext uri="{9D8B030D-6E8A-4147-A177-3AD203B41FA5}">
                      <a16:colId xmlns:a16="http://schemas.microsoft.com/office/drawing/2014/main" val="1356943565"/>
                    </a:ext>
                  </a:extLst>
                </a:gridCol>
              </a:tblGrid>
              <a:tr h="795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934910"/>
                  </a:ext>
                </a:extLst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6083974"/>
                  </a:ext>
                </a:extLst>
              </a:tr>
              <a:tr h="714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142562"/>
                  </a:ext>
                </a:extLst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676335"/>
                  </a:ext>
                </a:extLst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2716641"/>
                  </a:ext>
                </a:extLst>
              </a:tr>
            </a:tbl>
          </a:graphicData>
        </a:graphic>
      </p:graphicFrame>
      <p:sp>
        <p:nvSpPr>
          <p:cNvPr id="17488" name="Text Box 80">
            <a:extLst>
              <a:ext uri="{FF2B5EF4-FFF2-40B4-BE49-F238E27FC236}">
                <a16:creationId xmlns:a16="http://schemas.microsoft.com/office/drawing/2014/main" id="{C5D6C389-922D-48D0-AAE0-510449EF3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762000"/>
            <a:ext cx="657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G</a:t>
            </a:r>
            <a:r>
              <a:rPr lang="en-US" altLang="en-US" sz="2400" baseline="-25000"/>
              <a:t>F1</a:t>
            </a:r>
            <a:endParaRPr lang="en-US" altLang="en-US" sz="2400"/>
          </a:p>
        </p:txBody>
      </p:sp>
      <p:sp>
        <p:nvSpPr>
          <p:cNvPr id="17489" name="Text Box 81">
            <a:extLst>
              <a:ext uri="{FF2B5EF4-FFF2-40B4-BE49-F238E27FC236}">
                <a16:creationId xmlns:a16="http://schemas.microsoft.com/office/drawing/2014/main" id="{10244523-8BCE-4AF7-B261-73E7E079E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3725" y="54498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/>
          </a:p>
        </p:txBody>
      </p:sp>
      <p:sp>
        <p:nvSpPr>
          <p:cNvPr id="17490" name="Text Box 82">
            <a:extLst>
              <a:ext uri="{FF2B5EF4-FFF2-40B4-BE49-F238E27FC236}">
                <a16:creationId xmlns:a16="http://schemas.microsoft.com/office/drawing/2014/main" id="{A01B6DCA-A135-4F9C-98CF-CC50AF017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4850" y="762000"/>
            <a:ext cx="4711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¼ AB     ¼  Ab      ¼  aB     ¼   ab</a:t>
            </a:r>
          </a:p>
        </p:txBody>
      </p:sp>
      <p:sp>
        <p:nvSpPr>
          <p:cNvPr id="17495" name="Text Box 87">
            <a:extLst>
              <a:ext uri="{FF2B5EF4-FFF2-40B4-BE49-F238E27FC236}">
                <a16:creationId xmlns:a16="http://schemas.microsoft.com/office/drawing/2014/main" id="{FEB4974E-40F0-4B01-8ECE-102464580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371600"/>
            <a:ext cx="928688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¼ AB</a:t>
            </a:r>
          </a:p>
          <a:p>
            <a:endParaRPr lang="en-US" altLang="en-US" sz="2400"/>
          </a:p>
          <a:p>
            <a:r>
              <a:rPr lang="en-US" altLang="en-US" sz="2400"/>
              <a:t>¼ Ab</a:t>
            </a:r>
          </a:p>
          <a:p>
            <a:endParaRPr lang="en-US" altLang="en-US" sz="2400"/>
          </a:p>
          <a:p>
            <a:r>
              <a:rPr lang="en-US" altLang="en-US" sz="2400"/>
              <a:t>¼ aB</a:t>
            </a:r>
          </a:p>
          <a:p>
            <a:endParaRPr lang="en-US" altLang="en-US" sz="2400"/>
          </a:p>
          <a:p>
            <a:r>
              <a:rPr lang="en-US" altLang="en-US" sz="2400"/>
              <a:t>¼ ab</a:t>
            </a:r>
          </a:p>
        </p:txBody>
      </p:sp>
      <p:sp>
        <p:nvSpPr>
          <p:cNvPr id="17497" name="Text Box 89">
            <a:extLst>
              <a:ext uri="{FF2B5EF4-FFF2-40B4-BE49-F238E27FC236}">
                <a16:creationId xmlns:a16="http://schemas.microsoft.com/office/drawing/2014/main" id="{CB648AB1-8717-4F74-B766-901823C73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371600"/>
            <a:ext cx="56388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                </a:t>
            </a:r>
            <a:r>
              <a:rPr lang="en-US" altLang="en-US"/>
              <a:t>1/16</a:t>
            </a:r>
            <a:r>
              <a:rPr lang="en-US" altLang="en-US" sz="2400"/>
              <a:t>AABb </a:t>
            </a:r>
            <a:r>
              <a:rPr lang="en-US" altLang="en-US"/>
              <a:t>1/16</a:t>
            </a:r>
            <a:r>
              <a:rPr lang="en-US" altLang="en-US" sz="2400"/>
              <a:t>AaBB </a:t>
            </a:r>
            <a:r>
              <a:rPr lang="en-US" altLang="en-US"/>
              <a:t>1/16</a:t>
            </a:r>
            <a:r>
              <a:rPr lang="en-US" altLang="en-US" sz="2400"/>
              <a:t>AaBb</a:t>
            </a:r>
          </a:p>
          <a:p>
            <a:endParaRPr lang="en-US" altLang="en-US" sz="2400"/>
          </a:p>
          <a:p>
            <a:r>
              <a:rPr lang="en-US" altLang="en-US"/>
              <a:t>1/16</a:t>
            </a:r>
            <a:r>
              <a:rPr lang="en-US" altLang="en-US" sz="2400"/>
              <a:t>AABb </a:t>
            </a:r>
            <a:r>
              <a:rPr lang="en-US" altLang="en-US"/>
              <a:t>1/16</a:t>
            </a:r>
            <a:r>
              <a:rPr lang="en-US" altLang="en-US" sz="2400"/>
              <a:t>AAbb  </a:t>
            </a:r>
            <a:r>
              <a:rPr lang="en-US" altLang="en-US"/>
              <a:t>1/16</a:t>
            </a:r>
            <a:r>
              <a:rPr lang="en-US" altLang="en-US" sz="2400"/>
              <a:t>AaBb </a:t>
            </a:r>
            <a:r>
              <a:rPr lang="en-US" altLang="en-US"/>
              <a:t>1/16</a:t>
            </a:r>
            <a:r>
              <a:rPr lang="en-US" altLang="en-US" sz="2400"/>
              <a:t>Aabb</a:t>
            </a:r>
          </a:p>
          <a:p>
            <a:endParaRPr lang="en-US" altLang="en-US" sz="2400"/>
          </a:p>
          <a:p>
            <a:r>
              <a:rPr lang="en-US" altLang="en-US"/>
              <a:t>1/16</a:t>
            </a:r>
            <a:r>
              <a:rPr lang="en-US" altLang="en-US" sz="2400"/>
              <a:t>AaBB </a:t>
            </a:r>
            <a:r>
              <a:rPr lang="en-US" altLang="en-US"/>
              <a:t>1/16</a:t>
            </a:r>
            <a:r>
              <a:rPr lang="en-US" altLang="en-US" sz="2400"/>
              <a:t>AaBb  </a:t>
            </a:r>
            <a:r>
              <a:rPr lang="en-US" altLang="en-US"/>
              <a:t>1/16</a:t>
            </a:r>
            <a:r>
              <a:rPr lang="en-US" altLang="en-US" sz="2400"/>
              <a:t>aaBB </a:t>
            </a:r>
            <a:r>
              <a:rPr lang="en-US" altLang="en-US"/>
              <a:t>1/16</a:t>
            </a:r>
            <a:r>
              <a:rPr lang="en-US" altLang="en-US" sz="2400"/>
              <a:t>aaBb</a:t>
            </a:r>
          </a:p>
          <a:p>
            <a:endParaRPr lang="en-US" altLang="en-US" sz="2400"/>
          </a:p>
          <a:p>
            <a:r>
              <a:rPr lang="en-US" altLang="en-US"/>
              <a:t>1/16</a:t>
            </a:r>
            <a:r>
              <a:rPr lang="en-US" altLang="en-US" sz="2400"/>
              <a:t>AaBb </a:t>
            </a:r>
            <a:r>
              <a:rPr lang="en-US" altLang="en-US"/>
              <a:t>1/16</a:t>
            </a:r>
            <a:r>
              <a:rPr lang="en-US" altLang="en-US" sz="2400"/>
              <a:t>Aabb   </a:t>
            </a:r>
            <a:r>
              <a:rPr lang="en-US" altLang="en-US"/>
              <a:t>1/16</a:t>
            </a:r>
            <a:r>
              <a:rPr lang="en-US" altLang="en-US" sz="2400"/>
              <a:t>aaBb  </a:t>
            </a:r>
            <a:r>
              <a:rPr lang="en-US" altLang="en-US"/>
              <a:t>1/16</a:t>
            </a:r>
            <a:r>
              <a:rPr lang="en-US" altLang="en-US" sz="2400"/>
              <a:t>aabb</a:t>
            </a:r>
          </a:p>
        </p:txBody>
      </p:sp>
      <p:sp>
        <p:nvSpPr>
          <p:cNvPr id="17526" name="Line 118">
            <a:extLst>
              <a:ext uri="{FF2B5EF4-FFF2-40B4-BE49-F238E27FC236}">
                <a16:creationId xmlns:a16="http://schemas.microsoft.com/office/drawing/2014/main" id="{579B11D7-D161-4FEC-9982-8CC9B4D378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1371600"/>
            <a:ext cx="1295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27" name="Line 119">
            <a:extLst>
              <a:ext uri="{FF2B5EF4-FFF2-40B4-BE49-F238E27FC236}">
                <a16:creationId xmlns:a16="http://schemas.microsoft.com/office/drawing/2014/main" id="{A80400ED-1951-4ACE-9ADE-8B8C5B4562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1371600"/>
            <a:ext cx="25908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28" name="Line 120">
            <a:extLst>
              <a:ext uri="{FF2B5EF4-FFF2-40B4-BE49-F238E27FC236}">
                <a16:creationId xmlns:a16="http://schemas.microsoft.com/office/drawing/2014/main" id="{8889553F-9BC9-4518-97D3-4FAE72226C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1371600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29" name="Line 121">
            <a:extLst>
              <a:ext uri="{FF2B5EF4-FFF2-40B4-BE49-F238E27FC236}">
                <a16:creationId xmlns:a16="http://schemas.microsoft.com/office/drawing/2014/main" id="{C7F61CF3-20D3-47C7-9B78-70666302A7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2743200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30" name="Line 122">
            <a:extLst>
              <a:ext uri="{FF2B5EF4-FFF2-40B4-BE49-F238E27FC236}">
                <a16:creationId xmlns:a16="http://schemas.microsoft.com/office/drawing/2014/main" id="{D0A9B1F8-DA6C-413D-87AF-C4C19722DB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1371600"/>
            <a:ext cx="53340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31" name="Line 123">
            <a:extLst>
              <a:ext uri="{FF2B5EF4-FFF2-40B4-BE49-F238E27FC236}">
                <a16:creationId xmlns:a16="http://schemas.microsoft.com/office/drawing/2014/main" id="{65B451DA-3018-4AC4-B499-3DCA1611F9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5600" y="2057400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32" name="Line 124">
            <a:extLst>
              <a:ext uri="{FF2B5EF4-FFF2-40B4-BE49-F238E27FC236}">
                <a16:creationId xmlns:a16="http://schemas.microsoft.com/office/drawing/2014/main" id="{A978CC45-4403-44A7-A4D9-FF1D3ECEC4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35052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33" name="Line 125">
            <a:extLst>
              <a:ext uri="{FF2B5EF4-FFF2-40B4-BE49-F238E27FC236}">
                <a16:creationId xmlns:a16="http://schemas.microsoft.com/office/drawing/2014/main" id="{10EC2969-3E80-407F-9E61-68E0F2B221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2743200"/>
            <a:ext cx="2743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34" name="Line 126">
            <a:extLst>
              <a:ext uri="{FF2B5EF4-FFF2-40B4-BE49-F238E27FC236}">
                <a16:creationId xmlns:a16="http://schemas.microsoft.com/office/drawing/2014/main" id="{A59545D9-4B50-4365-800F-C190BC93C48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371600"/>
            <a:ext cx="5334000" cy="2819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35" name="Rectangle 127">
            <a:extLst>
              <a:ext uri="{FF2B5EF4-FFF2-40B4-BE49-F238E27FC236}">
                <a16:creationId xmlns:a16="http://schemas.microsoft.com/office/drawing/2014/main" id="{2BA1E786-93C2-4565-BB8E-0E05979A9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724400"/>
            <a:ext cx="1676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1/16 AABB</a:t>
            </a:r>
          </a:p>
          <a:p>
            <a:r>
              <a:rPr lang="en-US" altLang="en-US" sz="2400"/>
              <a:t>2/16 AABb</a:t>
            </a:r>
          </a:p>
          <a:p>
            <a:r>
              <a:rPr lang="en-US" altLang="en-US" sz="2400"/>
              <a:t>2/16 AaBB</a:t>
            </a:r>
          </a:p>
          <a:p>
            <a:r>
              <a:rPr lang="en-US" altLang="en-US" sz="2400"/>
              <a:t>4/16 AaBb</a:t>
            </a:r>
          </a:p>
        </p:txBody>
      </p:sp>
      <p:sp>
        <p:nvSpPr>
          <p:cNvPr id="17536" name="Rectangle 128">
            <a:extLst>
              <a:ext uri="{FF2B5EF4-FFF2-40B4-BE49-F238E27FC236}">
                <a16:creationId xmlns:a16="http://schemas.microsoft.com/office/drawing/2014/main" id="{96C11382-55E1-45AD-911F-88B37A5DC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343400"/>
            <a:ext cx="1676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2/16 Aabb</a:t>
            </a:r>
          </a:p>
          <a:p>
            <a:r>
              <a:rPr lang="en-US" altLang="en-US" sz="2400"/>
              <a:t>1/16 AAbb</a:t>
            </a:r>
          </a:p>
        </p:txBody>
      </p:sp>
      <p:sp>
        <p:nvSpPr>
          <p:cNvPr id="17537" name="Rectangle 129">
            <a:extLst>
              <a:ext uri="{FF2B5EF4-FFF2-40B4-BE49-F238E27FC236}">
                <a16:creationId xmlns:a16="http://schemas.microsoft.com/office/drawing/2014/main" id="{673E2482-EBB5-41FF-AF74-46967DFFB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181600"/>
            <a:ext cx="1676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2/16 aaBb</a:t>
            </a:r>
          </a:p>
          <a:p>
            <a:r>
              <a:rPr lang="en-US" altLang="en-US" sz="2400"/>
              <a:t>1/16 aaBB</a:t>
            </a:r>
          </a:p>
        </p:txBody>
      </p:sp>
      <p:sp>
        <p:nvSpPr>
          <p:cNvPr id="17538" name="Text Box 130">
            <a:extLst>
              <a:ext uri="{FF2B5EF4-FFF2-40B4-BE49-F238E27FC236}">
                <a16:creationId xmlns:a16="http://schemas.microsoft.com/office/drawing/2014/main" id="{27A06AA0-F198-4194-AC31-D9B7C05A4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6096000"/>
            <a:ext cx="15552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/>
              <a:t>1/16 </a:t>
            </a:r>
            <a:r>
              <a:rPr lang="en-US" altLang="en-US" sz="2400" dirty="0" err="1"/>
              <a:t>aabb</a:t>
            </a:r>
            <a:endParaRPr lang="en-US" altLang="en-US" sz="2400" dirty="0"/>
          </a:p>
        </p:txBody>
      </p:sp>
      <p:sp>
        <p:nvSpPr>
          <p:cNvPr id="17539" name="AutoShape 131">
            <a:extLst>
              <a:ext uri="{FF2B5EF4-FFF2-40B4-BE49-F238E27FC236}">
                <a16:creationId xmlns:a16="http://schemas.microsoft.com/office/drawing/2014/main" id="{8AAF2758-27CE-43F9-A1CE-D9E73340F2EF}"/>
              </a:ext>
            </a:extLst>
          </p:cNvPr>
          <p:cNvSpPr>
            <a:spLocks/>
          </p:cNvSpPr>
          <p:nvPr/>
        </p:nvSpPr>
        <p:spPr bwMode="auto">
          <a:xfrm>
            <a:off x="3352800" y="4800600"/>
            <a:ext cx="152400" cy="1447800"/>
          </a:xfrm>
          <a:prstGeom prst="rightBrace">
            <a:avLst>
              <a:gd name="adj1" fmla="val 7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40" name="AutoShape 132">
            <a:extLst>
              <a:ext uri="{FF2B5EF4-FFF2-40B4-BE49-F238E27FC236}">
                <a16:creationId xmlns:a16="http://schemas.microsoft.com/office/drawing/2014/main" id="{935CC57F-3003-446B-B06B-80A1CE8A71F7}"/>
              </a:ext>
            </a:extLst>
          </p:cNvPr>
          <p:cNvSpPr>
            <a:spLocks/>
          </p:cNvSpPr>
          <p:nvPr/>
        </p:nvSpPr>
        <p:spPr bwMode="auto">
          <a:xfrm>
            <a:off x="7239000" y="4419600"/>
            <a:ext cx="76200" cy="685800"/>
          </a:xfrm>
          <a:prstGeom prst="righ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41" name="AutoShape 133">
            <a:extLst>
              <a:ext uri="{FF2B5EF4-FFF2-40B4-BE49-F238E27FC236}">
                <a16:creationId xmlns:a16="http://schemas.microsoft.com/office/drawing/2014/main" id="{5DB1622E-C7CF-49CE-8052-FFF0FC49E122}"/>
              </a:ext>
            </a:extLst>
          </p:cNvPr>
          <p:cNvSpPr>
            <a:spLocks/>
          </p:cNvSpPr>
          <p:nvPr/>
        </p:nvSpPr>
        <p:spPr bwMode="auto">
          <a:xfrm>
            <a:off x="7239000" y="5334000"/>
            <a:ext cx="76200" cy="5334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42" name="AutoShape 134">
            <a:extLst>
              <a:ext uri="{FF2B5EF4-FFF2-40B4-BE49-F238E27FC236}">
                <a16:creationId xmlns:a16="http://schemas.microsoft.com/office/drawing/2014/main" id="{CF7365F5-A0D3-4FF6-8030-5ED5451116C9}"/>
              </a:ext>
            </a:extLst>
          </p:cNvPr>
          <p:cNvSpPr>
            <a:spLocks/>
          </p:cNvSpPr>
          <p:nvPr/>
        </p:nvSpPr>
        <p:spPr bwMode="auto">
          <a:xfrm>
            <a:off x="7162800" y="6248400"/>
            <a:ext cx="76200" cy="2286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44" name="Text Box 136">
            <a:extLst>
              <a:ext uri="{FF2B5EF4-FFF2-40B4-BE49-F238E27FC236}">
                <a16:creationId xmlns:a16="http://schemas.microsoft.com/office/drawing/2014/main" id="{902AF206-C6E1-42C7-B462-5279C920D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257800"/>
            <a:ext cx="168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9 v</a:t>
            </a:r>
            <a:r>
              <a:rPr lang="en-US" altLang="en-US" sz="2400">
                <a:latin typeface="Times New Roman" panose="02020603050405020304" pitchFamily="18" charset="0"/>
              </a:rPr>
              <a:t>àng, trơn</a:t>
            </a:r>
          </a:p>
        </p:txBody>
      </p:sp>
      <p:sp>
        <p:nvSpPr>
          <p:cNvPr id="17545" name="Text Box 137">
            <a:extLst>
              <a:ext uri="{FF2B5EF4-FFF2-40B4-BE49-F238E27FC236}">
                <a16:creationId xmlns:a16="http://schemas.microsoft.com/office/drawing/2014/main" id="{B22CFB10-6BE2-4E30-9723-472588132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1713" y="4495800"/>
            <a:ext cx="177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3 v</a:t>
            </a:r>
            <a:r>
              <a:rPr lang="en-US" altLang="en-US" sz="2400">
                <a:latin typeface="Times New Roman" panose="02020603050405020304" pitchFamily="18" charset="0"/>
              </a:rPr>
              <a:t>àng, nhăn</a:t>
            </a:r>
          </a:p>
        </p:txBody>
      </p:sp>
      <p:sp>
        <p:nvSpPr>
          <p:cNvPr id="17546" name="Text Box 138">
            <a:extLst>
              <a:ext uri="{FF2B5EF4-FFF2-40B4-BE49-F238E27FC236}">
                <a16:creationId xmlns:a16="http://schemas.microsoft.com/office/drawing/2014/main" id="{58FE7153-C7CF-45A1-A798-C50CA62F6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6313" y="5221288"/>
            <a:ext cx="1824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3 xanh, trơn</a:t>
            </a:r>
          </a:p>
        </p:txBody>
      </p:sp>
      <p:sp>
        <p:nvSpPr>
          <p:cNvPr id="17547" name="Text Box 139">
            <a:extLst>
              <a:ext uri="{FF2B5EF4-FFF2-40B4-BE49-F238E27FC236}">
                <a16:creationId xmlns:a16="http://schemas.microsoft.com/office/drawing/2014/main" id="{BB45CD0F-02A8-476A-9536-AD1EBB84C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6096000"/>
            <a:ext cx="1947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1 xanh, nhăn</a:t>
            </a:r>
          </a:p>
        </p:txBody>
      </p:sp>
      <p:sp>
        <p:nvSpPr>
          <p:cNvPr id="17548" name="Text Box 140">
            <a:extLst>
              <a:ext uri="{FF2B5EF4-FFF2-40B4-BE49-F238E27FC236}">
                <a16:creationId xmlns:a16="http://schemas.microsoft.com/office/drawing/2014/main" id="{FA18B5AA-19CB-4701-896D-FDBE45C48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267200"/>
            <a:ext cx="235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Tỉ lệ phân li KG:</a:t>
            </a:r>
          </a:p>
        </p:txBody>
      </p:sp>
      <p:sp>
        <p:nvSpPr>
          <p:cNvPr id="17549" name="Text Box 141">
            <a:extLst>
              <a:ext uri="{FF2B5EF4-FFF2-40B4-BE49-F238E27FC236}">
                <a16:creationId xmlns:a16="http://schemas.microsoft.com/office/drawing/2014/main" id="{F644C4DA-255F-42AC-9420-4D8B057C9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3716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 1/16</a:t>
            </a:r>
            <a:r>
              <a:rPr lang="en-US" altLang="en-US" sz="2400">
                <a:latin typeface="Times New Roman" panose="02020603050405020304" pitchFamily="18" charset="0"/>
              </a:rPr>
              <a:t>AABB</a:t>
            </a:r>
          </a:p>
        </p:txBody>
      </p:sp>
      <p:sp>
        <p:nvSpPr>
          <p:cNvPr id="17552" name="Text Box 144">
            <a:extLst>
              <a:ext uri="{FF2B5EF4-FFF2-40B4-BE49-F238E27FC236}">
                <a16:creationId xmlns:a16="http://schemas.microsoft.com/office/drawing/2014/main" id="{0641DA27-8288-46FF-AADE-585CA2944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F</a:t>
            </a:r>
            <a:r>
              <a:rPr lang="en-US" altLang="en-US">
                <a:latin typeface="Times New Roman" panose="02020603050405020304" pitchFamily="18" charset="0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7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7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7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7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7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7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7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7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7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7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7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7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75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75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75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75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7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7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7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7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7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7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7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7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7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7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7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7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7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7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7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7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88" grpId="0"/>
      <p:bldP spid="17490" grpId="0"/>
      <p:bldP spid="17495" grpId="0"/>
      <p:bldP spid="17497" grpId="0"/>
      <p:bldP spid="17544" grpId="0"/>
      <p:bldP spid="17545" grpId="0"/>
      <p:bldP spid="17546" grpId="0"/>
      <p:bldP spid="17547" grpId="0"/>
      <p:bldP spid="17549" grpId="0"/>
      <p:bldP spid="1755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7" name="Text Box 45">
            <a:extLst>
              <a:ext uri="{FF2B5EF4-FFF2-40B4-BE49-F238E27FC236}">
                <a16:creationId xmlns:a16="http://schemas.microsoft.com/office/drawing/2014/main" id="{1B538859-F80F-4D4D-9B0B-1352D08F6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3725" y="54498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/>
          </a:p>
        </p:txBody>
      </p:sp>
      <p:sp>
        <p:nvSpPr>
          <p:cNvPr id="18503" name="Text Box 71">
            <a:extLst>
              <a:ext uri="{FF2B5EF4-FFF2-40B4-BE49-F238E27FC236}">
                <a16:creationId xmlns:a16="http://schemas.microsoft.com/office/drawing/2014/main" id="{D121E2CA-58F8-42FF-BF51-50DE9602A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219200"/>
            <a:ext cx="5562600" cy="520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en-US" alt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9/16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(A-B-)</a:t>
            </a:r>
          </a:p>
          <a:p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3/16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(A-bb)</a:t>
            </a:r>
          </a:p>
          <a:p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3/16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aaB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-)</a:t>
            </a:r>
          </a:p>
          <a:p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1/16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aabb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8F0ADD-C633-4BFC-8698-03EDD9A7F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36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II. CƠ SỞ TẾ BÀO HỌC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0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AF1A36FA-04AF-458F-B613-085B77CC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altLang="en-US" sz="36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III. Ý NGHĨA CỦA CÁC QUI LUẬT MENĐEN  </a:t>
            </a:r>
            <a:endParaRPr lang="en-US" alt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B1F49-98B5-4EEC-8A6E-772B575D0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371600"/>
            <a:ext cx="8610600" cy="3505200"/>
          </a:xfrm>
        </p:spPr>
        <p:txBody>
          <a:bodyPr rtlCol="0">
            <a:normAutofit/>
          </a:bodyPr>
          <a:lstStyle/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Dự đoán được kết quả phân li KH ở đời sau.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Tạo nguồn </a:t>
            </a:r>
            <a:r>
              <a:rPr lang="de-D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 dị tổ hợp</a:t>
            </a: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làm đa dạng phong phú sinh giới. (Biến dị tổ hợp là biến dị hình thành do sự tổ hợp lại các gen của bố mẹ).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>
            <a:extLst>
              <a:ext uri="{FF2B5EF4-FFF2-40B4-BE49-F238E27FC236}">
                <a16:creationId xmlns:a16="http://schemas.microsoft.com/office/drawing/2014/main" id="{1828DCC6-1272-4DF6-AFDF-C83630027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514600"/>
            <a:ext cx="396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  (100% 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hoa đỏ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</a:p>
        </p:txBody>
      </p:sp>
      <p:sp>
        <p:nvSpPr>
          <p:cNvPr id="92163" name="Text Box 3">
            <a:extLst>
              <a:ext uri="{FF2B5EF4-FFF2-40B4-BE49-F238E27FC236}">
                <a16:creationId xmlns:a16="http://schemas.microsoft.com/office/drawing/2014/main" id="{F2EA30BB-27FE-419C-AC70-39078B7BE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723900"/>
            <a:ext cx="2209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Hoa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trắng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2164" name="Rectangle 4">
            <a:extLst>
              <a:ext uri="{FF2B5EF4-FFF2-40B4-BE49-F238E27FC236}">
                <a16:creationId xmlns:a16="http://schemas.microsoft.com/office/drawing/2014/main" id="{E24F5A2F-2E8F-4B66-A9B6-9930C7E49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13" y="738188"/>
            <a:ext cx="687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t/c:</a:t>
            </a:r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D632EEDE-6CA8-47FE-87B0-3938D7A86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838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</a:p>
        </p:txBody>
      </p:sp>
      <p:sp>
        <p:nvSpPr>
          <p:cNvPr id="92166" name="Text Box 6">
            <a:extLst>
              <a:ext uri="{FF2B5EF4-FFF2-40B4-BE49-F238E27FC236}">
                <a16:creationId xmlns:a16="http://schemas.microsoft.com/office/drawing/2014/main" id="{616D7EC3-BABA-4FD7-8381-307C92697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76275"/>
            <a:ext cx="1828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Hoa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đỏ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F22A1475-8BE9-4F0A-A729-9ED279836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90800"/>
            <a:ext cx="560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1:</a:t>
            </a:r>
          </a:p>
        </p:txBody>
      </p:sp>
      <p:sp>
        <p:nvSpPr>
          <p:cNvPr id="92168" name="Text Box 8">
            <a:extLst>
              <a:ext uri="{FF2B5EF4-FFF2-40B4-BE49-F238E27FC236}">
                <a16:creationId xmlns:a16="http://schemas.microsoft.com/office/drawing/2014/main" id="{31E20836-7530-42E0-A8AE-5F48B51D9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241675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169" name="Rectangle 9">
            <a:extLst>
              <a:ext uri="{FF2B5EF4-FFF2-40B4-BE49-F238E27FC236}">
                <a16:creationId xmlns:a16="http://schemas.microsoft.com/office/drawing/2014/main" id="{484A8B16-55D1-4851-B748-F565D1B30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276600"/>
            <a:ext cx="261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</a:p>
        </p:txBody>
      </p:sp>
      <p:sp>
        <p:nvSpPr>
          <p:cNvPr id="92170" name="Text Box 10">
            <a:extLst>
              <a:ext uri="{FF2B5EF4-FFF2-40B4-BE49-F238E27FC236}">
                <a16:creationId xmlns:a16="http://schemas.microsoft.com/office/drawing/2014/main" id="{18F5F987-2785-4521-8BFD-804ADFC0D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200400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   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171" name="Rectangle 11">
            <a:extLst>
              <a:ext uri="{FF2B5EF4-FFF2-40B4-BE49-F238E27FC236}">
                <a16:creationId xmlns:a16="http://schemas.microsoft.com/office/drawing/2014/main" id="{95D67352-C199-4840-AAE5-DFF6BEE40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3241675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 x </a:t>
            </a: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</a:t>
            </a:r>
            <a:r>
              <a:rPr kumimoji="0" lang="en-US" altLang="en-US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</a:t>
            </a:r>
          </a:p>
        </p:txBody>
      </p:sp>
      <p:sp>
        <p:nvSpPr>
          <p:cNvPr id="92172" name="Text Box 12">
            <a:extLst>
              <a:ext uri="{FF2B5EF4-FFF2-40B4-BE49-F238E27FC236}">
                <a16:creationId xmlns:a16="http://schemas.microsoft.com/office/drawing/2014/main" id="{F1D35B00-A033-4108-8411-DF06895EE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271588"/>
            <a:ext cx="1828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 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AA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173" name="Text Box 13">
            <a:extLst>
              <a:ext uri="{FF2B5EF4-FFF2-40B4-BE49-F238E27FC236}">
                <a16:creationId xmlns:a16="http://schemas.microsoft.com/office/drawing/2014/main" id="{0C37A18F-4039-4A67-A3B8-D00E90BD6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4478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 aa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174" name="Rectangle 14">
            <a:extLst>
              <a:ext uri="{FF2B5EF4-FFF2-40B4-BE49-F238E27FC236}">
                <a16:creationId xmlns:a16="http://schemas.microsoft.com/office/drawing/2014/main" id="{931CFBB4-A64E-4D49-8A8A-2ECE6CB31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981200"/>
            <a:ext cx="620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</a:t>
            </a:r>
            <a:r>
              <a:rPr kumimoji="0" lang="en-US" altLang="en-US" sz="24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</a:t>
            </a:r>
          </a:p>
        </p:txBody>
      </p:sp>
      <p:sp>
        <p:nvSpPr>
          <p:cNvPr id="92175" name="Text Box 15">
            <a:extLst>
              <a:ext uri="{FF2B5EF4-FFF2-40B4-BE49-F238E27FC236}">
                <a16:creationId xmlns:a16="http://schemas.microsoft.com/office/drawing/2014/main" id="{F511A35F-F95E-4245-9DE9-68B3A82EC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919288"/>
            <a:ext cx="1828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 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176" name="Text Box 16">
            <a:extLst>
              <a:ext uri="{FF2B5EF4-FFF2-40B4-BE49-F238E27FC236}">
                <a16:creationId xmlns:a16="http://schemas.microsoft.com/office/drawing/2014/main" id="{A5A4B8DC-9D1E-4177-BD7C-66F587EE9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9050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   a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177" name="Rectangle 17">
            <a:extLst>
              <a:ext uri="{FF2B5EF4-FFF2-40B4-BE49-F238E27FC236}">
                <a16:creationId xmlns:a16="http://schemas.microsoft.com/office/drawing/2014/main" id="{C5EDFF89-B0B5-49B5-892A-3F4DBB3B3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038600"/>
            <a:ext cx="722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</a:t>
            </a:r>
            <a:r>
              <a:rPr kumimoji="0" lang="en-US" altLang="en-US" sz="24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F1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</a:t>
            </a:r>
          </a:p>
        </p:txBody>
      </p:sp>
      <p:sp>
        <p:nvSpPr>
          <p:cNvPr id="92178" name="Text Box 18">
            <a:extLst>
              <a:ext uri="{FF2B5EF4-FFF2-40B4-BE49-F238E27FC236}">
                <a16:creationId xmlns:a16="http://schemas.microsoft.com/office/drawing/2014/main" id="{697A1A04-A863-4E20-87A4-34D933366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9624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 1/2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 ½ a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179" name="Text Box 19">
            <a:extLst>
              <a:ext uri="{FF2B5EF4-FFF2-40B4-BE49-F238E27FC236}">
                <a16:creationId xmlns:a16="http://schemas.microsoft.com/office/drawing/2014/main" id="{5CC774EC-2B7F-42C6-9133-3055EA473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8862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 1/2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 ½ a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180" name="Rectangle 20">
            <a:extLst>
              <a:ext uri="{FF2B5EF4-FFF2-40B4-BE49-F238E27FC236}">
                <a16:creationId xmlns:a16="http://schemas.microsoft.com/office/drawing/2014/main" id="{065CB0EE-E475-4A7A-9D2C-818CFB954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800600"/>
            <a:ext cx="560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2:</a:t>
            </a:r>
          </a:p>
        </p:txBody>
      </p:sp>
      <p:sp>
        <p:nvSpPr>
          <p:cNvPr id="92181" name="Text Box 21">
            <a:extLst>
              <a:ext uri="{FF2B5EF4-FFF2-40B4-BE49-F238E27FC236}">
                <a16:creationId xmlns:a16="http://schemas.microsoft.com/office/drawing/2014/main" id="{1814B351-8028-42A7-A575-CCFF53A04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9530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 1/2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182" name="Text Box 22">
            <a:extLst>
              <a:ext uri="{FF2B5EF4-FFF2-40B4-BE49-F238E27FC236}">
                <a16:creationId xmlns:a16="http://schemas.microsoft.com/office/drawing/2014/main" id="{D61A56A8-4507-48E8-A0CA-3CAE00E53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4864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 1/2 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183" name="Text Box 23">
            <a:extLst>
              <a:ext uri="{FF2B5EF4-FFF2-40B4-BE49-F238E27FC236}">
                <a16:creationId xmlns:a16="http://schemas.microsoft.com/office/drawing/2014/main" id="{4A2B9911-8D30-43E1-8A91-9CF6E37D9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9530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 1/2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184" name="Text Box 24">
            <a:extLst>
              <a:ext uri="{FF2B5EF4-FFF2-40B4-BE49-F238E27FC236}">
                <a16:creationId xmlns:a16="http://schemas.microsoft.com/office/drawing/2014/main" id="{52528326-AD5A-4B5B-BFAA-B661876ED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8674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 1/2 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185" name="Text Box 25">
            <a:extLst>
              <a:ext uri="{FF2B5EF4-FFF2-40B4-BE49-F238E27FC236}">
                <a16:creationId xmlns:a16="http://schemas.microsoft.com/office/drawing/2014/main" id="{598CADEE-5172-4CDD-A270-D89937856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453063"/>
            <a:ext cx="129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1/4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AA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186" name="Text Box 26">
            <a:extLst>
              <a:ext uri="{FF2B5EF4-FFF2-40B4-BE49-F238E27FC236}">
                <a16:creationId xmlns:a16="http://schemas.microsoft.com/office/drawing/2014/main" id="{0CD3459C-1204-4F20-88F9-05FF0771C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4864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1/4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187" name="Text Box 27">
            <a:extLst>
              <a:ext uri="{FF2B5EF4-FFF2-40B4-BE49-F238E27FC236}">
                <a16:creationId xmlns:a16="http://schemas.microsoft.com/office/drawing/2014/main" id="{32CD96A1-DBF3-4EEC-BA9D-54D04DF95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8674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1/4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188" name="Text Box 28">
            <a:extLst>
              <a:ext uri="{FF2B5EF4-FFF2-40B4-BE49-F238E27FC236}">
                <a16:creationId xmlns:a16="http://schemas.microsoft.com/office/drawing/2014/main" id="{2C01163F-13DB-4E0C-81F7-0E7778937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881688"/>
            <a:ext cx="129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1/4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aa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aphicFrame>
        <p:nvGraphicFramePr>
          <p:cNvPr id="92191" name="Group 31">
            <a:extLst>
              <a:ext uri="{FF2B5EF4-FFF2-40B4-BE49-F238E27FC236}">
                <a16:creationId xmlns:a16="http://schemas.microsoft.com/office/drawing/2014/main" id="{C3BEFC8E-1ED4-4189-B42D-0593B0FC4B32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4876800"/>
          <a:ext cx="3790950" cy="1493520"/>
        </p:xfrm>
        <a:graphic>
          <a:graphicData uri="http://schemas.openxmlformats.org/drawingml/2006/table">
            <a:tbl>
              <a:tblPr/>
              <a:tblGrid>
                <a:gridCol w="1352550">
                  <a:extLst>
                    <a:ext uri="{9D8B030D-6E8A-4147-A177-3AD203B41FA5}">
                      <a16:colId xmlns:a16="http://schemas.microsoft.com/office/drawing/2014/main" val="2604786393"/>
                    </a:ext>
                  </a:extLst>
                </a:gridCol>
                <a:gridCol w="1131888">
                  <a:extLst>
                    <a:ext uri="{9D8B030D-6E8A-4147-A177-3AD203B41FA5}">
                      <a16:colId xmlns:a16="http://schemas.microsoft.com/office/drawing/2014/main" val="2395242357"/>
                    </a:ext>
                  </a:extLst>
                </a:gridCol>
                <a:gridCol w="1306512">
                  <a:extLst>
                    <a:ext uri="{9D8B030D-6E8A-4147-A177-3AD203B41FA5}">
                      <a16:colId xmlns:a16="http://schemas.microsoft.com/office/drawing/2014/main" val="3710321085"/>
                    </a:ext>
                  </a:extLst>
                </a:gridCol>
              </a:tblGrid>
              <a:tr h="442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         ♂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       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anose="020B7200000000000000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anose="020B7200000000000000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139232"/>
                  </a:ext>
                </a:extLst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anose="020B7200000000000000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031286"/>
                  </a:ext>
                </a:extLst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anose="020B7200000000000000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4084406"/>
                  </a:ext>
                </a:extLst>
              </a:tr>
            </a:tbl>
          </a:graphicData>
        </a:graphic>
      </p:graphicFrame>
      <p:sp>
        <p:nvSpPr>
          <p:cNvPr id="92210" name="Line 50">
            <a:extLst>
              <a:ext uri="{FF2B5EF4-FFF2-40B4-BE49-F238E27FC236}">
                <a16:creationId xmlns:a16="http://schemas.microsoft.com/office/drawing/2014/main" id="{95613980-1D62-46AE-B5B5-43047FFC89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5644662"/>
            <a:ext cx="533400" cy="0"/>
          </a:xfrm>
          <a:prstGeom prst="line">
            <a:avLst/>
          </a:prstGeom>
          <a:noFill/>
          <a:ln w="76200" cmpd="tri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2211" name="Rectangle 51">
            <a:extLst>
              <a:ext uri="{FF2B5EF4-FFF2-40B4-BE49-F238E27FC236}">
                <a16:creationId xmlns:a16="http://schemas.microsoft.com/office/drawing/2014/main" id="{18FBE702-6C89-4ABD-BCC1-F131FF5F5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5465" y="4904349"/>
            <a:ext cx="3657600" cy="1447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KG</a:t>
            </a: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¼ </a:t>
            </a: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AA</a:t>
            </a: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: 2/4 </a:t>
            </a: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 : ¼ aa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</a:t>
            </a: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 ¾ </a:t>
            </a:r>
            <a:r>
              <a:rPr kumimoji="0" lang="en-US" alt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Hoa</a:t>
            </a: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đỏ</a:t>
            </a: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: ¼ </a:t>
            </a:r>
            <a:r>
              <a:rPr kumimoji="0" lang="en-US" alt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Hoa</a:t>
            </a: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trắng</a:t>
            </a:r>
            <a:endParaRPr kumimoji="0" lang="en-US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2212" name="Text Box 52">
            <a:extLst>
              <a:ext uri="{FF2B5EF4-FFF2-40B4-BE49-F238E27FC236}">
                <a16:creationId xmlns:a16="http://schemas.microsoft.com/office/drawing/2014/main" id="{7F6027E8-CB9C-40EC-9ADC-A66D4D935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141" y="128587"/>
            <a:ext cx="320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SƠ ĐỒ LAI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92214" name="Text Box 54">
            <a:extLst>
              <a:ext uri="{FF2B5EF4-FFF2-40B4-BE49-F238E27FC236}">
                <a16:creationId xmlns:a16="http://schemas.microsoft.com/office/drawing/2014/main" id="{0B70D1C2-93B8-4E01-9E9A-90008F327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52400"/>
            <a:ext cx="5791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Quy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ước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gen: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A –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Đỏ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;   a –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Trắng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9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2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9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92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92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92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92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92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92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9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92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92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 autoUpdateAnimBg="0"/>
      <p:bldP spid="92163" grpId="0" autoUpdateAnimBg="0"/>
      <p:bldP spid="92164" grpId="0" autoUpdateAnimBg="0"/>
      <p:bldP spid="92165" grpId="0" autoUpdateAnimBg="0"/>
      <p:bldP spid="92166" grpId="0" autoUpdateAnimBg="0"/>
      <p:bldP spid="92167" grpId="0" autoUpdateAnimBg="0"/>
      <p:bldP spid="92168" grpId="0" autoUpdateAnimBg="0"/>
      <p:bldP spid="92169" grpId="0" autoUpdateAnimBg="0"/>
      <p:bldP spid="92170" grpId="0" autoUpdateAnimBg="0"/>
      <p:bldP spid="92172" grpId="0" autoUpdateAnimBg="0"/>
      <p:bldP spid="92173" grpId="0" autoUpdateAnimBg="0"/>
      <p:bldP spid="92174" grpId="0" autoUpdateAnimBg="0"/>
      <p:bldP spid="92175" grpId="0" autoUpdateAnimBg="0"/>
      <p:bldP spid="92176" grpId="0" autoUpdateAnimBg="0"/>
      <p:bldP spid="92178" grpId="0" autoUpdateAnimBg="0"/>
      <p:bldP spid="92179" grpId="0" autoUpdateAnimBg="0"/>
      <p:bldP spid="92180" grpId="0" autoUpdateAnimBg="0"/>
      <p:bldP spid="92181" grpId="0" autoUpdateAnimBg="0"/>
      <p:bldP spid="92182" grpId="0" autoUpdateAnimBg="0"/>
      <p:bldP spid="92183" grpId="0" autoUpdateAnimBg="0"/>
      <p:bldP spid="92184" grpId="0" autoUpdateAnimBg="0"/>
      <p:bldP spid="92185" grpId="0" autoUpdateAnimBg="0"/>
      <p:bldP spid="92186" grpId="0" autoUpdateAnimBg="0"/>
      <p:bldP spid="92187" grpId="0" autoUpdateAnimBg="0"/>
      <p:bldP spid="92188" grpId="0" autoUpdateAnimBg="0"/>
      <p:bldP spid="92211" grpId="0" animBg="1" autoUpdateAnimBg="0"/>
      <p:bldP spid="922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E44B8D1-4C98-40B6-8938-A6AF67772E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709227"/>
              </p:ext>
            </p:extLst>
          </p:nvPr>
        </p:nvGraphicFramePr>
        <p:xfrm>
          <a:off x="247650" y="2667000"/>
          <a:ext cx="8648703" cy="212937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20933">
                  <a:extLst>
                    <a:ext uri="{9D8B030D-6E8A-4147-A177-3AD203B41FA5}">
                      <a16:colId xmlns:a16="http://schemas.microsoft.com/office/drawing/2014/main" val="1071726427"/>
                    </a:ext>
                  </a:extLst>
                </a:gridCol>
                <a:gridCol w="1649785">
                  <a:extLst>
                    <a:ext uri="{9D8B030D-6E8A-4147-A177-3AD203B41FA5}">
                      <a16:colId xmlns:a16="http://schemas.microsoft.com/office/drawing/2014/main" val="913846047"/>
                    </a:ext>
                  </a:extLst>
                </a:gridCol>
                <a:gridCol w="1467397">
                  <a:extLst>
                    <a:ext uri="{9D8B030D-6E8A-4147-A177-3AD203B41FA5}">
                      <a16:colId xmlns:a16="http://schemas.microsoft.com/office/drawing/2014/main" val="3134450309"/>
                    </a:ext>
                  </a:extLst>
                </a:gridCol>
                <a:gridCol w="1467397">
                  <a:extLst>
                    <a:ext uri="{9D8B030D-6E8A-4147-A177-3AD203B41FA5}">
                      <a16:colId xmlns:a16="http://schemas.microsoft.com/office/drawing/2014/main" val="27293214"/>
                    </a:ext>
                  </a:extLst>
                </a:gridCol>
                <a:gridCol w="1432392">
                  <a:extLst>
                    <a:ext uri="{9D8B030D-6E8A-4147-A177-3AD203B41FA5}">
                      <a16:colId xmlns:a16="http://schemas.microsoft.com/office/drawing/2014/main" val="1607881183"/>
                    </a:ext>
                  </a:extLst>
                </a:gridCol>
                <a:gridCol w="1310799">
                  <a:extLst>
                    <a:ext uri="{9D8B030D-6E8A-4147-A177-3AD203B41FA5}">
                      <a16:colId xmlns:a16="http://schemas.microsoft.com/office/drawing/2014/main" val="324291411"/>
                    </a:ext>
                  </a:extLst>
                </a:gridCol>
              </a:tblGrid>
              <a:tr h="15355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Số cặp gen dị hợp tử P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Số loại giao tử của P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Số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loại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KG F</a:t>
                      </a:r>
                      <a:r>
                        <a:rPr lang="en-US" sz="2400" b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Số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loại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KH F</a:t>
                      </a:r>
                      <a:r>
                        <a:rPr lang="en-US" sz="2400" b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75005" algn="l"/>
                          <a:tab pos="1278255" algn="l"/>
                          <a:tab pos="1882140" algn="l"/>
                          <a:tab pos="2486025" algn="l"/>
                        </a:tabLs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Tỉ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lệ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KH ở F</a:t>
                      </a:r>
                      <a:r>
                        <a:rPr lang="en-US" sz="2400" b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75005" algn="l"/>
                          <a:tab pos="1278255" algn="l"/>
                          <a:tab pos="1882140" algn="l"/>
                          <a:tab pos="2486025" algn="l"/>
                        </a:tabLs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Tỉ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lệ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KG ở F</a:t>
                      </a:r>
                      <a:r>
                        <a:rPr lang="en-US" sz="2400" b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2312877"/>
                  </a:ext>
                </a:extLst>
              </a:tr>
              <a:tr h="5491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2400" b="1" baseline="30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2400" b="1" baseline="30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2400" b="1" baseline="30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(3:1)</a:t>
                      </a:r>
                      <a:r>
                        <a:rPr lang="en-US" sz="2400" b="1" baseline="30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(1:2:1)</a:t>
                      </a:r>
                      <a:r>
                        <a:rPr lang="en-US" sz="2400" b="1" baseline="30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00186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1071370-BD09-4217-95E7-83D6CF9A74D6}"/>
              </a:ext>
            </a:extLst>
          </p:cNvPr>
          <p:cNvSpPr txBox="1"/>
          <p:nvPr/>
        </p:nvSpPr>
        <p:spPr>
          <a:xfrm>
            <a:off x="247650" y="304801"/>
            <a:ext cx="8648700" cy="1953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 2" panose="05020102010507070707" pitchFamily="18" charset="2"/>
              </a:rPr>
              <a:t></a:t>
            </a:r>
            <a:r>
              <a:rPr lang="de-DE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CHÚ Ý: Khi lai 2 cơ thể có kiểu gen giống nhau, với </a:t>
            </a:r>
            <a:r>
              <a:rPr lang="de-DE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 cặp alen phân li độc lập</a:t>
            </a:r>
            <a:r>
              <a:rPr lang="de-DE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với nhau (mỗi cặp alen quy định một tính trạng) thì ở thế hệ lai thu được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099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3">
            <a:extLst>
              <a:ext uri="{FF2B5EF4-FFF2-40B4-BE49-F238E27FC236}">
                <a16:creationId xmlns:a16="http://schemas.microsoft.com/office/drawing/2014/main" id="{5477D968-33C6-45C8-A901-8BAB5AAEAE0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71738" y="152400"/>
            <a:ext cx="39624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3075" name="Line 4">
            <a:extLst>
              <a:ext uri="{FF2B5EF4-FFF2-40B4-BE49-F238E27FC236}">
                <a16:creationId xmlns:a16="http://schemas.microsoft.com/office/drawing/2014/main" id="{E96F18D4-DF16-4308-8908-678A2403ED3E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967352FB-F2BB-477D-8CBE-314CE44A6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676775"/>
            <a:ext cx="8382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 u="sng">
                <a:solidFill>
                  <a:srgbClr val="0000FF"/>
                </a:solidFill>
              </a:rPr>
              <a:t>Bài 3</a:t>
            </a:r>
            <a:r>
              <a:rPr lang="en-US" altLang="en-US" b="1">
                <a:solidFill>
                  <a:srgbClr val="0000FF"/>
                </a:solidFill>
              </a:rPr>
              <a:t>:	</a:t>
            </a:r>
          </a:p>
          <a:p>
            <a:pPr eaLnBrk="1" hangingPunct="1"/>
            <a:r>
              <a:rPr lang="en-US" altLang="en-US" b="1">
                <a:solidFill>
                  <a:srgbClr val="0000FF"/>
                </a:solidFill>
              </a:rPr>
              <a:t>		P</a:t>
            </a:r>
            <a:r>
              <a:rPr lang="en-US" altLang="en-US" b="1" baseline="-25000">
                <a:solidFill>
                  <a:srgbClr val="0000FF"/>
                </a:solidFill>
              </a:rPr>
              <a:t>T/C</a:t>
            </a:r>
            <a:r>
              <a:rPr lang="en-US" altLang="en-US" b="1">
                <a:solidFill>
                  <a:srgbClr val="0000FF"/>
                </a:solidFill>
              </a:rPr>
              <a:t>:Hạt vàng, trơn  </a:t>
            </a:r>
            <a:r>
              <a:rPr lang="en-US" altLang="en-US" sz="2000" b="1">
                <a:solidFill>
                  <a:srgbClr val="FF0000"/>
                </a:solidFill>
              </a:rPr>
              <a:t>X</a:t>
            </a:r>
            <a:r>
              <a:rPr lang="en-US" altLang="en-US" b="1">
                <a:solidFill>
                  <a:srgbClr val="0000FF"/>
                </a:solidFill>
              </a:rPr>
              <a:t>  Hạt xanh, nhăn</a:t>
            </a:r>
          </a:p>
          <a:p>
            <a:pPr eaLnBrk="1" hangingPunct="1"/>
            <a:r>
              <a:rPr lang="en-US" altLang="en-US" b="1">
                <a:solidFill>
                  <a:srgbClr val="0000FF"/>
                </a:solidFill>
              </a:rPr>
              <a:t>		F</a:t>
            </a:r>
            <a:r>
              <a:rPr lang="en-US" altLang="en-US" b="1" baseline="-25000">
                <a:solidFill>
                  <a:srgbClr val="0000FF"/>
                </a:solidFill>
              </a:rPr>
              <a:t>1</a:t>
            </a:r>
            <a:r>
              <a:rPr lang="en-US" altLang="en-US" b="1">
                <a:solidFill>
                  <a:srgbClr val="0000FF"/>
                </a:solidFill>
              </a:rPr>
              <a:t>:            	 100% Hạt vàng, trơn</a:t>
            </a:r>
          </a:p>
          <a:p>
            <a:pPr eaLnBrk="1" hangingPunct="1"/>
            <a:r>
              <a:rPr lang="en-US" altLang="en-US" b="1">
                <a:solidFill>
                  <a:srgbClr val="0000FF"/>
                </a:solidFill>
              </a:rPr>
              <a:t>		F</a:t>
            </a:r>
            <a:r>
              <a:rPr lang="en-US" altLang="en-US" b="1" baseline="-25000">
                <a:solidFill>
                  <a:srgbClr val="0000FF"/>
                </a:solidFill>
              </a:rPr>
              <a:t>2</a:t>
            </a:r>
            <a:r>
              <a:rPr lang="en-US" altLang="en-US" b="1">
                <a:solidFill>
                  <a:srgbClr val="0000FF"/>
                </a:solidFill>
              </a:rPr>
              <a:t>:		</a:t>
            </a:r>
            <a:r>
              <a:rPr lang="en-US" altLang="en-US" b="1">
                <a:solidFill>
                  <a:srgbClr val="FF0000"/>
                </a:solidFill>
              </a:rPr>
              <a:t>	       ?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EAD390E7-A62D-4271-AEF8-4E1012A95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0825" y="2676525"/>
            <a:ext cx="502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3 Hạt vàng  :  1Hạt xanh</a:t>
            </a: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48104E04-71CC-4E94-85DC-189A90CE8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295775"/>
            <a:ext cx="594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FF"/>
                </a:solidFill>
              </a:rPr>
              <a:t>		3 Hạt trơn  :  1 Hạt nhăn</a:t>
            </a:r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F3AEFF71-A06C-4E46-9684-BB8C848BB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048000"/>
            <a:ext cx="78486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 u="sng" dirty="0" err="1">
                <a:solidFill>
                  <a:srgbClr val="0000FF"/>
                </a:solidFill>
              </a:rPr>
              <a:t>Bài</a:t>
            </a:r>
            <a:r>
              <a:rPr lang="en-US" altLang="en-US" b="1" u="sng" dirty="0">
                <a:solidFill>
                  <a:srgbClr val="0000FF"/>
                </a:solidFill>
              </a:rPr>
              <a:t> 2</a:t>
            </a:r>
            <a:r>
              <a:rPr lang="en-US" altLang="en-US" b="1" dirty="0">
                <a:solidFill>
                  <a:srgbClr val="0000FF"/>
                </a:solidFill>
              </a:rPr>
              <a:t>:		</a:t>
            </a:r>
          </a:p>
          <a:p>
            <a:pPr eaLnBrk="1" hangingPunct="1"/>
            <a:r>
              <a:rPr lang="en-US" altLang="en-US" b="1" dirty="0">
                <a:solidFill>
                  <a:srgbClr val="0000FF"/>
                </a:solidFill>
              </a:rPr>
              <a:t>		P </a:t>
            </a:r>
            <a:r>
              <a:rPr lang="en-US" altLang="en-US" b="1" baseline="-25000" dirty="0">
                <a:solidFill>
                  <a:srgbClr val="0000FF"/>
                </a:solidFill>
              </a:rPr>
              <a:t>T/C</a:t>
            </a:r>
            <a:r>
              <a:rPr lang="en-US" altLang="en-US" b="1" dirty="0">
                <a:solidFill>
                  <a:srgbClr val="0000FF"/>
                </a:solidFill>
              </a:rPr>
              <a:t>:  </a:t>
            </a:r>
            <a:r>
              <a:rPr lang="en-US" altLang="en-US" b="1" dirty="0" err="1">
                <a:solidFill>
                  <a:srgbClr val="0000FF"/>
                </a:solidFill>
              </a:rPr>
              <a:t>Hạt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trơn</a:t>
            </a:r>
            <a:r>
              <a:rPr lang="en-US" altLang="en-US" b="1" dirty="0">
                <a:solidFill>
                  <a:srgbClr val="0000FF"/>
                </a:solidFill>
              </a:rPr>
              <a:t>     </a:t>
            </a:r>
            <a:r>
              <a:rPr lang="en-US" altLang="en-US" sz="2000" b="1" dirty="0">
                <a:solidFill>
                  <a:srgbClr val="FF3300"/>
                </a:solidFill>
              </a:rPr>
              <a:t>X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>
                <a:solidFill>
                  <a:srgbClr val="0000FF"/>
                </a:solidFill>
              </a:rPr>
              <a:t>          </a:t>
            </a:r>
            <a:r>
              <a:rPr lang="en-US" altLang="en-US" b="1" dirty="0" err="1">
                <a:solidFill>
                  <a:srgbClr val="0000FF"/>
                </a:solidFill>
              </a:rPr>
              <a:t>Hạt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nhăn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</a:p>
          <a:p>
            <a:pPr eaLnBrk="1" hangingPunct="1"/>
            <a:r>
              <a:rPr lang="en-US" altLang="en-US" b="1" dirty="0">
                <a:solidFill>
                  <a:srgbClr val="0000FF"/>
                </a:solidFill>
              </a:rPr>
              <a:t>		F</a:t>
            </a:r>
            <a:r>
              <a:rPr lang="en-US" altLang="en-US" b="1" baseline="-25000" dirty="0">
                <a:solidFill>
                  <a:srgbClr val="0000FF"/>
                </a:solidFill>
              </a:rPr>
              <a:t>1</a:t>
            </a:r>
            <a:r>
              <a:rPr lang="en-US" altLang="en-US" b="1" dirty="0">
                <a:solidFill>
                  <a:srgbClr val="0000FF"/>
                </a:solidFill>
              </a:rPr>
              <a:t>:		  100% </a:t>
            </a:r>
            <a:r>
              <a:rPr lang="en-US" altLang="en-US" b="1" dirty="0" err="1">
                <a:solidFill>
                  <a:srgbClr val="0000FF"/>
                </a:solidFill>
              </a:rPr>
              <a:t>Hạt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trơn</a:t>
            </a:r>
            <a:r>
              <a:rPr lang="en-US" altLang="en-US" b="1" dirty="0">
                <a:solidFill>
                  <a:srgbClr val="0000FF"/>
                </a:solidFill>
              </a:rPr>
              <a:t>	</a:t>
            </a:r>
          </a:p>
          <a:p>
            <a:pPr eaLnBrk="1" hangingPunct="1"/>
            <a:r>
              <a:rPr lang="en-US" altLang="en-US" b="1" dirty="0">
                <a:solidFill>
                  <a:srgbClr val="0000FF"/>
                </a:solidFill>
              </a:rPr>
              <a:t>		F</a:t>
            </a:r>
            <a:r>
              <a:rPr lang="en-US" altLang="en-US" b="1" baseline="-25000" dirty="0">
                <a:solidFill>
                  <a:srgbClr val="0000FF"/>
                </a:solidFill>
              </a:rPr>
              <a:t>2</a:t>
            </a:r>
            <a:r>
              <a:rPr lang="en-US" altLang="en-US" b="1" dirty="0">
                <a:solidFill>
                  <a:srgbClr val="0000FF"/>
                </a:solidFill>
              </a:rPr>
              <a:t>:			</a:t>
            </a:r>
          </a:p>
        </p:txBody>
      </p:sp>
      <p:sp>
        <p:nvSpPr>
          <p:cNvPr id="3080" name="Text Box 11">
            <a:extLst>
              <a:ext uri="{FF2B5EF4-FFF2-40B4-BE49-F238E27FC236}">
                <a16:creationId xmlns:a16="http://schemas.microsoft.com/office/drawing/2014/main" id="{8F0FCAE2-B1DB-42AC-B5D8-B882ED7E2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990600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</a:rPr>
              <a:t>HOÀN THÀNH CÁC BÀI TẬP SAU</a:t>
            </a: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2CE3604E-FC7B-46B5-9570-C5C991BC9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447800"/>
            <a:ext cx="78486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 u="sng" dirty="0" err="1">
                <a:solidFill>
                  <a:srgbClr val="0000FF"/>
                </a:solidFill>
              </a:rPr>
              <a:t>Bài</a:t>
            </a:r>
            <a:r>
              <a:rPr lang="en-US" altLang="en-US" b="1" u="sng" dirty="0">
                <a:solidFill>
                  <a:srgbClr val="0000FF"/>
                </a:solidFill>
              </a:rPr>
              <a:t> 1</a:t>
            </a:r>
            <a:r>
              <a:rPr lang="en-US" altLang="en-US" b="1" dirty="0">
                <a:solidFill>
                  <a:srgbClr val="0000FF"/>
                </a:solidFill>
              </a:rPr>
              <a:t>:</a:t>
            </a:r>
          </a:p>
          <a:p>
            <a:pPr eaLnBrk="1" hangingPunct="1"/>
            <a:r>
              <a:rPr lang="en-US" altLang="en-US" b="1" dirty="0">
                <a:solidFill>
                  <a:srgbClr val="0000FF"/>
                </a:solidFill>
              </a:rPr>
              <a:t>		P</a:t>
            </a:r>
            <a:r>
              <a:rPr lang="en-US" altLang="en-US" b="1" baseline="-25000" dirty="0">
                <a:solidFill>
                  <a:srgbClr val="0000FF"/>
                </a:solidFill>
              </a:rPr>
              <a:t>T/C</a:t>
            </a:r>
            <a:r>
              <a:rPr lang="en-US" altLang="en-US" b="1" dirty="0">
                <a:solidFill>
                  <a:srgbClr val="0000FF"/>
                </a:solidFill>
              </a:rPr>
              <a:t>:   </a:t>
            </a:r>
            <a:r>
              <a:rPr lang="en-US" altLang="en-US" b="1" dirty="0" err="1">
                <a:solidFill>
                  <a:srgbClr val="0000FF"/>
                </a:solidFill>
              </a:rPr>
              <a:t>Hạt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vàng</a:t>
            </a:r>
            <a:r>
              <a:rPr lang="en-US" altLang="en-US" b="1" dirty="0">
                <a:solidFill>
                  <a:srgbClr val="0000FF"/>
                </a:solidFill>
              </a:rPr>
              <a:t>         </a:t>
            </a:r>
            <a:r>
              <a:rPr lang="en-US" altLang="en-US" b="1" dirty="0">
                <a:solidFill>
                  <a:srgbClr val="FF3300"/>
                </a:solidFill>
              </a:rPr>
              <a:t>x</a:t>
            </a:r>
            <a:r>
              <a:rPr lang="en-US" altLang="en-US" b="1" dirty="0">
                <a:solidFill>
                  <a:srgbClr val="0000FF"/>
                </a:solidFill>
              </a:rPr>
              <a:t>          </a:t>
            </a:r>
            <a:r>
              <a:rPr lang="en-US" altLang="en-US" b="1" dirty="0" err="1">
                <a:solidFill>
                  <a:srgbClr val="0000FF"/>
                </a:solidFill>
              </a:rPr>
              <a:t>Hạt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xanh</a:t>
            </a:r>
            <a:endParaRPr lang="en-US" altLang="en-US" b="1" dirty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b="1" dirty="0">
                <a:solidFill>
                  <a:srgbClr val="0000FF"/>
                </a:solidFill>
              </a:rPr>
              <a:t>		F</a:t>
            </a:r>
            <a:r>
              <a:rPr lang="en-US" altLang="en-US" b="1" baseline="-25000" dirty="0">
                <a:solidFill>
                  <a:srgbClr val="0000FF"/>
                </a:solidFill>
              </a:rPr>
              <a:t>1</a:t>
            </a:r>
            <a:r>
              <a:rPr lang="en-US" altLang="en-US" b="1" dirty="0">
                <a:solidFill>
                  <a:srgbClr val="0000FF"/>
                </a:solidFill>
              </a:rPr>
              <a:t>:                100 %   </a:t>
            </a:r>
            <a:r>
              <a:rPr lang="en-US" altLang="en-US" b="1" dirty="0" err="1">
                <a:solidFill>
                  <a:srgbClr val="0000FF"/>
                </a:solidFill>
              </a:rPr>
              <a:t>Hạt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vàng</a:t>
            </a:r>
            <a:endParaRPr lang="en-US" altLang="en-US" b="1" dirty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b="1" dirty="0">
                <a:solidFill>
                  <a:srgbClr val="0000FF"/>
                </a:solidFill>
              </a:rPr>
              <a:t>		F</a:t>
            </a:r>
            <a:r>
              <a:rPr lang="en-US" altLang="en-US" b="1" baseline="-25000" dirty="0">
                <a:solidFill>
                  <a:srgbClr val="0000FF"/>
                </a:solidFill>
              </a:rPr>
              <a:t>2</a:t>
            </a:r>
            <a:r>
              <a:rPr lang="en-US" altLang="en-US" b="1" dirty="0">
                <a:solidFill>
                  <a:srgbClr val="0000FF"/>
                </a:solidFill>
              </a:rPr>
              <a:t>:               	</a:t>
            </a:r>
          </a:p>
        </p:txBody>
      </p:sp>
      <p:sp>
        <p:nvSpPr>
          <p:cNvPr id="8205" name="Rectangle 13">
            <a:extLst>
              <a:ext uri="{FF2B5EF4-FFF2-40B4-BE49-F238E27FC236}">
                <a16:creationId xmlns:a16="http://schemas.microsoft.com/office/drawing/2014/main" id="{48A3D662-F803-43A6-B881-20D72DD8B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5875" y="2619375"/>
            <a:ext cx="542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8206" name="Rectangle 14">
            <a:extLst>
              <a:ext uri="{FF2B5EF4-FFF2-40B4-BE49-F238E27FC236}">
                <a16:creationId xmlns:a16="http://schemas.microsoft.com/office/drawing/2014/main" id="{9F234390-81F8-4CB2-935A-6B11C88CC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4763" y="4297363"/>
            <a:ext cx="3619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8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8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1" grpId="0"/>
      <p:bldP spid="8205" grpId="0"/>
      <p:bldP spid="8205" grpId="1"/>
      <p:bldP spid="8206" grpId="0"/>
      <p:bldP spid="820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>
            <a:extLst>
              <a:ext uri="{FF2B5EF4-FFF2-40B4-BE49-F238E27FC236}">
                <a16:creationId xmlns:a16="http://schemas.microsoft.com/office/drawing/2014/main" id="{FE1D6077-49F0-4A96-B634-5BEDD0ECB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88" y="1219200"/>
            <a:ext cx="9144001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 LUẬT MENĐEN: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 LUẬT PHÂN LI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 LẬP</a:t>
            </a:r>
            <a:endParaRPr lang="en-US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1">
            <a:extLst>
              <a:ext uri="{FF2B5EF4-FFF2-40B4-BE49-F238E27FC236}">
                <a16:creationId xmlns:a16="http://schemas.microsoft.com/office/drawing/2014/main" id="{C9C86DE2-2541-438F-90DC-A9C828640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1924" y="535574"/>
            <a:ext cx="11969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endParaRPr lang="en-US" altLang="en-US" sz="3600" b="1" dirty="0">
              <a:latin typeface="Arial" panose="020B0604020202020204" pitchFamily="34" charset="0"/>
            </a:endParaRPr>
          </a:p>
        </p:txBody>
      </p:sp>
      <p:pic>
        <p:nvPicPr>
          <p:cNvPr id="3076" name="Picture 7" descr="Các khái niệm và thuật ngữ | Học trực tuyến">
            <a:extLst>
              <a:ext uri="{FF2B5EF4-FFF2-40B4-BE49-F238E27FC236}">
                <a16:creationId xmlns:a16="http://schemas.microsoft.com/office/drawing/2014/main" id="{1BAB754D-93A8-4FF3-9CB1-A1B6F96E7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4419600"/>
            <a:ext cx="912177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C8577909-EA3D-411A-96A8-0B694427E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 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9BD448C-9D6B-478A-B32F-8C950039C777}"/>
              </a:ext>
            </a:extLst>
          </p:cNvPr>
          <p:cNvGrpSpPr>
            <a:grpSpLocks/>
          </p:cNvGrpSpPr>
          <p:nvPr/>
        </p:nvGrpSpPr>
        <p:grpSpPr bwMode="auto">
          <a:xfrm>
            <a:off x="0" y="1220788"/>
            <a:ext cx="7467600" cy="1044575"/>
            <a:chOff x="381001" y="80780"/>
            <a:chExt cx="5760720" cy="1188711"/>
          </a:xfrm>
        </p:grpSpPr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C6DA8DFE-C034-4326-A7EF-7C05E9B9D740}"/>
                </a:ext>
              </a:extLst>
            </p:cNvPr>
            <p:cNvSpPr/>
            <p:nvPr/>
          </p:nvSpPr>
          <p:spPr>
            <a:xfrm>
              <a:off x="381001" y="80780"/>
              <a:ext cx="5760720" cy="118871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>
              <a:extLst>
                <a:ext uri="{FF2B5EF4-FFF2-40B4-BE49-F238E27FC236}">
                  <a16:creationId xmlns:a16="http://schemas.microsoft.com/office/drawing/2014/main" id="{B4305C78-4647-4909-A9BC-0D08CB2D3209}"/>
                </a:ext>
              </a:extLst>
            </p:cNvPr>
            <p:cNvSpPr/>
            <p:nvPr/>
          </p:nvSpPr>
          <p:spPr>
            <a:xfrm>
              <a:off x="438560" y="138590"/>
              <a:ext cx="5645604" cy="10730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17742" tIns="0" rIns="217742" bIns="0" spcCol="1270" anchor="ctr"/>
            <a:lstStyle/>
            <a:p>
              <a:pPr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I. THÍ NGHIỆM LAI HAI TÍNH TRẠNG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1EEAF70A-7760-4761-868F-E7730BEC76BA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808288"/>
            <a:ext cx="7315200" cy="1057275"/>
            <a:chOff x="411480" y="1668340"/>
            <a:chExt cx="5760720" cy="1282334"/>
          </a:xfrm>
        </p:grpSpPr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825143BA-741B-4C02-9BA2-282CC666C7D3}"/>
                </a:ext>
              </a:extLst>
            </p:cNvPr>
            <p:cNvSpPr/>
            <p:nvPr/>
          </p:nvSpPr>
          <p:spPr>
            <a:xfrm>
              <a:off x="411480" y="1668340"/>
              <a:ext cx="5760720" cy="128233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6">
              <a:extLst>
                <a:ext uri="{FF2B5EF4-FFF2-40B4-BE49-F238E27FC236}">
                  <a16:creationId xmlns:a16="http://schemas.microsoft.com/office/drawing/2014/main" id="{2ABA2DBB-D4C0-4A74-ABB8-859AFCE50EAD}"/>
                </a:ext>
              </a:extLst>
            </p:cNvPr>
            <p:cNvSpPr/>
            <p:nvPr/>
          </p:nvSpPr>
          <p:spPr>
            <a:xfrm>
              <a:off x="473988" y="1731878"/>
              <a:ext cx="5635704" cy="11552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17742" tIns="0" rIns="217742" bIns="0" spcCol="1270" anchor="ctr"/>
            <a:lstStyle/>
            <a:p>
              <a:pPr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II. CƠ SỞ TẾ BÀO HỌC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A7A864F5-F249-4AFC-B700-C0B8DB33015F}"/>
              </a:ext>
            </a:extLst>
          </p:cNvPr>
          <p:cNvGrpSpPr>
            <a:grpSpLocks/>
          </p:cNvGrpSpPr>
          <p:nvPr/>
        </p:nvGrpSpPr>
        <p:grpSpPr bwMode="auto">
          <a:xfrm>
            <a:off x="1795463" y="4486275"/>
            <a:ext cx="7361237" cy="1076325"/>
            <a:chOff x="411480" y="3346674"/>
            <a:chExt cx="5760777" cy="14140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6F131574-21FB-464A-A130-23CEFEC3CF3A}"/>
                </a:ext>
              </a:extLst>
            </p:cNvPr>
            <p:cNvSpPr/>
            <p:nvPr/>
          </p:nvSpPr>
          <p:spPr>
            <a:xfrm>
              <a:off x="411480" y="3346674"/>
              <a:ext cx="5760777" cy="141409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8">
              <a:extLst>
                <a:ext uri="{FF2B5EF4-FFF2-40B4-BE49-F238E27FC236}">
                  <a16:creationId xmlns:a16="http://schemas.microsoft.com/office/drawing/2014/main" id="{123BB04E-DA13-4FC0-840E-C6A9B30EFFAB}"/>
                </a:ext>
              </a:extLst>
            </p:cNvPr>
            <p:cNvSpPr/>
            <p:nvPr/>
          </p:nvSpPr>
          <p:spPr>
            <a:xfrm>
              <a:off x="481052" y="3415502"/>
              <a:ext cx="5452674" cy="12764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17742" tIns="0" rIns="217742" bIns="0" spcCol="1270" anchor="ctr"/>
            <a:lstStyle/>
            <a:p>
              <a:pPr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III. Ý NGHĨA QUY LUẬT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6">
            <a:extLst>
              <a:ext uri="{FF2B5EF4-FFF2-40B4-BE49-F238E27FC236}">
                <a16:creationId xmlns:a16="http://schemas.microsoft.com/office/drawing/2014/main" id="{67EE8711-4887-4891-BA1B-78D78CE44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479550"/>
            <a:ext cx="908050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57">
            <a:extLst>
              <a:ext uri="{FF2B5EF4-FFF2-40B4-BE49-F238E27FC236}">
                <a16:creationId xmlns:a16="http://schemas.microsoft.com/office/drawing/2014/main" id="{8F2A95E0-99E6-4EEA-999B-7469775D29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25" y="1479550"/>
            <a:ext cx="1000125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8">
            <a:extLst>
              <a:ext uri="{FF2B5EF4-FFF2-40B4-BE49-F238E27FC236}">
                <a16:creationId xmlns:a16="http://schemas.microsoft.com/office/drawing/2014/main" id="{AC7A01D4-A5C2-46A3-BD2D-1B389EF39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0" y="4759325"/>
            <a:ext cx="109855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9">
            <a:extLst>
              <a:ext uri="{FF2B5EF4-FFF2-40B4-BE49-F238E27FC236}">
                <a16:creationId xmlns:a16="http://schemas.microsoft.com/office/drawing/2014/main" id="{9AB78140-A27C-49DC-BC32-29C1C2DFB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800600"/>
            <a:ext cx="10985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Box 6">
            <a:extLst>
              <a:ext uri="{FF2B5EF4-FFF2-40B4-BE49-F238E27FC236}">
                <a16:creationId xmlns:a16="http://schemas.microsoft.com/office/drawing/2014/main" id="{9FE11D69-74DB-4601-9482-0B846C8D0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35000"/>
            <a:ext cx="868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Menđen</a:t>
            </a:r>
            <a:endParaRPr lang="en-US" sz="8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E082AE-7597-48AD-9018-75E3D1102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1479550"/>
            <a:ext cx="1085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TC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59217D-A73E-451F-9502-CCEAC8688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522413"/>
            <a:ext cx="881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56">
            <a:extLst>
              <a:ext uri="{FF2B5EF4-FFF2-40B4-BE49-F238E27FC236}">
                <a16:creationId xmlns:a16="http://schemas.microsoft.com/office/drawing/2014/main" id="{E69CF888-2E68-4993-9975-0D40E4284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138" y="2803525"/>
            <a:ext cx="908050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583DF9B-51E9-4F11-85DB-EDA5AB28A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95725"/>
            <a:ext cx="1809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tự thụ: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E7D73B-3652-4285-B8AB-6BF9F6844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733925"/>
            <a:ext cx="881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56">
            <a:extLst>
              <a:ext uri="{FF2B5EF4-FFF2-40B4-BE49-F238E27FC236}">
                <a16:creationId xmlns:a16="http://schemas.microsoft.com/office/drawing/2014/main" id="{E771CFDE-31F2-453B-8D39-C285C64064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759325"/>
            <a:ext cx="909638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7">
            <a:extLst>
              <a:ext uri="{FF2B5EF4-FFF2-40B4-BE49-F238E27FC236}">
                <a16:creationId xmlns:a16="http://schemas.microsoft.com/office/drawing/2014/main" id="{5E00EB65-DB87-4A0C-8BA5-1952D705E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822825"/>
            <a:ext cx="1000125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51A57FD-73C8-47F2-B12C-BD32E244B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266950"/>
            <a:ext cx="2541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Hạt vàng, trơn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37F4B6-EBBB-4BBF-B244-3CBB872EE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266950"/>
            <a:ext cx="243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Hạt xanh, nhăn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83D9023-B9C3-4189-995B-7BA7D2765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667125"/>
            <a:ext cx="3359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100% Hạt vàng, trơn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4D3370-666A-4847-9B15-A930037D6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616575"/>
            <a:ext cx="1752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Hạt xanh, nhăn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0FBC3D5-E556-4E5A-8B96-B0A01E44D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613400"/>
            <a:ext cx="1752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Hạt xanh, trơn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816A007-9C5E-4755-90F1-6C345ED66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616575"/>
            <a:ext cx="1981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108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Hạt vàng, nhăn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A8BFCC-0687-4502-B472-031B125B1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616575"/>
            <a:ext cx="1905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315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Hạt vàng, trơn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8923D91-0447-4AF8-9868-B6BDB5451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2686050"/>
            <a:ext cx="881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5">
            <a:extLst>
              <a:ext uri="{FF2B5EF4-FFF2-40B4-BE49-F238E27FC236}">
                <a16:creationId xmlns:a16="http://schemas.microsoft.com/office/drawing/2014/main" id="{2C198DB5-10A2-44AB-B91E-5C0F0839C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36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I. THÍ NGHIỆM LAI HAI TÍNH TRẠNG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5A6380-6B53-49E2-AFB5-C9AC92D51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8338" y="6091238"/>
            <a:ext cx="542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2C03746-74EF-484D-BE8A-3BE7D1514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6213" y="6092825"/>
            <a:ext cx="542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EEE3BDA-DB06-436C-AAD7-BCB97C4F1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6613" y="6091238"/>
            <a:ext cx="542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35AF77E-9024-4241-A7E4-A677653AD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7638" y="6091238"/>
            <a:ext cx="542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6" grpId="0"/>
      <p:bldP spid="17" grpId="0"/>
      <p:bldP spid="18" grpId="0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30" grpId="0"/>
      <p:bldP spid="6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Box 2">
            <a:extLst>
              <a:ext uri="{FF2B5EF4-FFF2-40B4-BE49-F238E27FC236}">
                <a16:creationId xmlns:a16="http://schemas.microsoft.com/office/drawing/2014/main" id="{057A979A-AD6A-4D7F-9199-865CC3611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641350"/>
            <a:ext cx="876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A365263-EA39-4C48-96E4-B94FF7D13B2B}"/>
              </a:ext>
            </a:extLst>
          </p:cNvPr>
          <p:cNvSpPr/>
          <p:nvPr/>
        </p:nvSpPr>
        <p:spPr>
          <a:xfrm>
            <a:off x="4610100" y="762000"/>
            <a:ext cx="4533900" cy="3276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t/c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x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nhăn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100%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phấn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9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3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nhăn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3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1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nhăn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6" name="TextBox 7">
            <a:extLst>
              <a:ext uri="{FF2B5EF4-FFF2-40B4-BE49-F238E27FC236}">
                <a16:creationId xmlns:a16="http://schemas.microsoft.com/office/drawing/2014/main" id="{B9C7DFB9-85B4-4B6E-8B46-DB32E245A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4452938"/>
            <a:ext cx="65436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H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ạt vàng trội hoàn toàn so với hạt xanh.</a:t>
            </a:r>
          </a:p>
        </p:txBody>
      </p:sp>
      <p:sp>
        <p:nvSpPr>
          <p:cNvPr id="6149" name="TextBox 9">
            <a:extLst>
              <a:ext uri="{FF2B5EF4-FFF2-40B4-BE49-F238E27FC236}">
                <a16:creationId xmlns:a16="http://schemas.microsoft.com/office/drawing/2014/main" id="{9269A5CE-09A4-459F-B437-4F823292A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42672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8204" name="TextBox 10">
            <a:extLst>
              <a:ext uri="{FF2B5EF4-FFF2-40B4-BE49-F238E27FC236}">
                <a16:creationId xmlns:a16="http://schemas.microsoft.com/office/drawing/2014/main" id="{2340AF4C-3E33-4C95-A9FC-0481F42C1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1638300"/>
            <a:ext cx="4495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Tỉ lệ phân li từng cặp tính trạng riêng rẽ ở F</a:t>
            </a:r>
            <a:r>
              <a:rPr lang="en-US" altLang="en-US" sz="2800" baseline="-25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205" name="TextBox 11">
            <a:extLst>
              <a:ext uri="{FF2B5EF4-FFF2-40B4-BE49-F238E27FC236}">
                <a16:creationId xmlns:a16="http://schemas.microsoft.com/office/drawing/2014/main" id="{E010B62A-826B-4730-9972-21964477A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809875"/>
            <a:ext cx="251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Màu sắc F</a:t>
            </a:r>
            <a:r>
              <a:rPr lang="en-US" alt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207" name="TextBox 13">
            <a:extLst>
              <a:ext uri="{FF2B5EF4-FFF2-40B4-BE49-F238E27FC236}">
                <a16:creationId xmlns:a16="http://schemas.microsoft.com/office/drawing/2014/main" id="{EB50304A-F08A-45FD-B14C-61F9D8AAF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308350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Hình dạng F</a:t>
            </a:r>
            <a:r>
              <a:rPr lang="en-US" alt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6E84AB-4F17-46AD-A696-F95F671E7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778125"/>
            <a:ext cx="2209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 hạt vàng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FEAFEF6-2ECC-48B7-A9A7-7CF5F2CE3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700" y="3302000"/>
            <a:ext cx="213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 hạt trơn</a:t>
            </a:r>
          </a:p>
        </p:txBody>
      </p:sp>
      <p:sp>
        <p:nvSpPr>
          <p:cNvPr id="20" name="TextBox 5">
            <a:extLst>
              <a:ext uri="{FF2B5EF4-FFF2-40B4-BE49-F238E27FC236}">
                <a16:creationId xmlns:a16="http://schemas.microsoft.com/office/drawing/2014/main" id="{D60A36D2-845E-40EF-AEBD-2DCC174AA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36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I. THÍ NGHIỆM LAI HAI TÍNH TRẠNG </a:t>
            </a:r>
          </a:p>
        </p:txBody>
      </p:sp>
      <p:sp>
        <p:nvSpPr>
          <p:cNvPr id="22" name="TextBox 7">
            <a:extLst>
              <a:ext uri="{FF2B5EF4-FFF2-40B4-BE49-F238E27FC236}">
                <a16:creationId xmlns:a16="http://schemas.microsoft.com/office/drawing/2014/main" id="{F1E2AEC8-30EB-4065-9FA9-79196B8D0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6543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H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ạt trơn trội hoàn toàn so với hạt nhăn.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8204" grpId="0"/>
      <p:bldP spid="8205" grpId="0"/>
      <p:bldP spid="820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Box 2">
            <a:extLst>
              <a:ext uri="{FF2B5EF4-FFF2-40B4-BE49-F238E27FC236}">
                <a16:creationId xmlns:a16="http://schemas.microsoft.com/office/drawing/2014/main" id="{E0C729F0-EC09-476A-8582-6478CD1E4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175" y="647700"/>
            <a:ext cx="876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ECD5373F-49AB-46B0-AC37-C5D3E21BB043}"/>
              </a:ext>
            </a:extLst>
          </p:cNvPr>
          <p:cNvSpPr/>
          <p:nvPr/>
        </p:nvSpPr>
        <p:spPr>
          <a:xfrm>
            <a:off x="4724400" y="762000"/>
            <a:ext cx="4343400" cy="3276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t/c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x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nhăn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100%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phấn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9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3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nhăn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3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1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nhăn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9" name="TextBox 4">
            <a:extLst>
              <a:ext uri="{FF2B5EF4-FFF2-40B4-BE49-F238E27FC236}">
                <a16:creationId xmlns:a16="http://schemas.microsoft.com/office/drawing/2014/main" id="{7CA91CF9-1025-424A-BDF9-9D51E1711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5181600"/>
            <a:ext cx="81661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 lệ phân li 4 kiểu hình của cả 2 tính trạng ở F</a:t>
            </a:r>
            <a:r>
              <a:rPr lang="en-US" altLang="en-US" sz="2800" baseline="-25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Vàng, trơn: vàng nhăn : xanh, trơn : xanh, nhăn   =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F52675-F2DE-4E28-8C96-940EE14D2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6135688"/>
            <a:ext cx="2209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( 9 : 3 : 3: 1 )</a:t>
            </a:r>
          </a:p>
        </p:txBody>
      </p:sp>
      <p:sp>
        <p:nvSpPr>
          <p:cNvPr id="7174" name="TextBox 9">
            <a:extLst>
              <a:ext uri="{FF2B5EF4-FFF2-40B4-BE49-F238E27FC236}">
                <a16:creationId xmlns:a16="http://schemas.microsoft.com/office/drawing/2014/main" id="{F8DC2FF3-6F21-43CA-9BDA-BB5925A95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42672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8204" name="TextBox 10">
            <a:extLst>
              <a:ext uri="{FF2B5EF4-FFF2-40B4-BE49-F238E27FC236}">
                <a16:creationId xmlns:a16="http://schemas.microsoft.com/office/drawing/2014/main" id="{9AC56D0D-886D-44BB-9989-74A2681EB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47800"/>
            <a:ext cx="4495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F</a:t>
            </a:r>
            <a:r>
              <a:rPr lang="en-US" altLang="en-US" sz="28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8205" name="TextBox 11">
            <a:extLst>
              <a:ext uri="{FF2B5EF4-FFF2-40B4-BE49-F238E27FC236}">
                <a16:creationId xmlns:a16="http://schemas.microsoft.com/office/drawing/2014/main" id="{2BFE19E4-C83A-4ED2-A3CA-89C09B185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14600"/>
            <a:ext cx="251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Màu sắc F</a:t>
            </a:r>
            <a:r>
              <a:rPr lang="en-US" alt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206" name="TextBox 12">
            <a:extLst>
              <a:ext uri="{FF2B5EF4-FFF2-40B4-BE49-F238E27FC236}">
                <a16:creationId xmlns:a16="http://schemas.microsoft.com/office/drawing/2014/main" id="{506D0933-6BDA-411C-99FF-ECA81172E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3140075"/>
            <a:ext cx="24653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Vàng : xanh  =</a:t>
            </a:r>
          </a:p>
        </p:txBody>
      </p:sp>
      <p:sp>
        <p:nvSpPr>
          <p:cNvPr id="8207" name="TextBox 13">
            <a:extLst>
              <a:ext uri="{FF2B5EF4-FFF2-40B4-BE49-F238E27FC236}">
                <a16:creationId xmlns:a16="http://schemas.microsoft.com/office/drawing/2014/main" id="{8EA06C81-A32E-4A53-A3A0-EFBD05CEC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3743325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Hình dạng F</a:t>
            </a:r>
            <a:r>
              <a:rPr lang="en-US" alt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8208" name="TextBox 14">
            <a:extLst>
              <a:ext uri="{FF2B5EF4-FFF2-40B4-BE49-F238E27FC236}">
                <a16:creationId xmlns:a16="http://schemas.microsoft.com/office/drawing/2014/main" id="{E547E3AE-E8D8-4109-ADD0-E8F2046A1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329440"/>
            <a:ext cx="2552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2BAD06-060D-4FBF-9B35-04F9CF560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650" y="3140075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(3: 1)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947D9E-9F14-4653-8724-59D4B17A9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650" y="4298852"/>
            <a:ext cx="121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 : 1)</a:t>
            </a:r>
          </a:p>
        </p:txBody>
      </p:sp>
      <p:sp>
        <p:nvSpPr>
          <p:cNvPr id="20" name="TextBox 5">
            <a:extLst>
              <a:ext uri="{FF2B5EF4-FFF2-40B4-BE49-F238E27FC236}">
                <a16:creationId xmlns:a16="http://schemas.microsoft.com/office/drawing/2014/main" id="{D347AE9D-C816-49F2-91C8-A7DA09694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36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I. THÍ NGHIỆM LAI HAI TÍNH TRẠNG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8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0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0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8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9"/>
                  </p:tgtEl>
                </p:cond>
              </p:nextCondLst>
            </p:seq>
          </p:childTnLst>
        </p:cTn>
      </p:par>
    </p:tnLst>
    <p:bldLst>
      <p:bldP spid="8199" grpId="0"/>
      <p:bldP spid="9" grpId="0"/>
      <p:bldP spid="8204" grpId="0"/>
      <p:bldP spid="8205" grpId="0"/>
      <p:bldP spid="8206" grpId="0"/>
      <p:bldP spid="8207" grpId="0"/>
      <p:bldP spid="82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7F1115-249A-4CD1-B52B-069D04A537F7}"/>
              </a:ext>
            </a:extLst>
          </p:cNvPr>
          <p:cNvSpPr txBox="1"/>
          <p:nvPr/>
        </p:nvSpPr>
        <p:spPr>
          <a:xfrm>
            <a:off x="469900" y="641350"/>
            <a:ext cx="86106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b="1" dirty="0">
              <a:latin typeface="+mn-lt"/>
              <a:cs typeface="+mn-cs"/>
            </a:endParaRPr>
          </a:p>
        </p:txBody>
      </p:sp>
      <p:sp>
        <p:nvSpPr>
          <p:cNvPr id="8195" name="TextBox 2">
            <a:extLst>
              <a:ext uri="{FF2B5EF4-FFF2-40B4-BE49-F238E27FC236}">
                <a16:creationId xmlns:a16="http://schemas.microsoft.com/office/drawing/2014/main" id="{63FB3CC7-9A1C-439D-9403-A1252F085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30313"/>
            <a:ext cx="85344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Nhận xét mối tương quan giữa tỉ lệ phân li của từng tính trạng riêng rẽ với tỉ lệ chung của cả 2 tính trạng ở F2?</a:t>
            </a:r>
            <a:endParaRPr lang="en-US" altLang="en-US" sz="2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C0AA83-1D20-4E0A-9762-3C8AB3613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055938"/>
            <a:ext cx="868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(9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trơn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3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nhăn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3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trơn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1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nhăn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CADCC6-67DB-4116-ACFA-DC62C276A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3733800"/>
            <a:ext cx="8534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→ Tỉ lệ phân li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 của 2 tính trạng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ở đời con F2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tỉ lệ phân li của từng tính trạng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endParaRPr lang="en-US" altLang="en-US" sz="2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311001-5D12-4451-ABE6-4BCA17541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150" y="2362200"/>
            <a:ext cx="2819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(3 vàng: 1 xanh)</a:t>
            </a: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C5A3FB-DAFD-4A50-8114-B97D41E54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0363" y="2362200"/>
            <a:ext cx="251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800" dirty="0">
              <a:latin typeface="Arial" panose="020B0604020202020204" pitchFamily="34" charset="0"/>
            </a:endParaRPr>
          </a:p>
        </p:txBody>
      </p:sp>
      <p:sp>
        <p:nvSpPr>
          <p:cNvPr id="9224" name="TextBox 2">
            <a:extLst>
              <a:ext uri="{FF2B5EF4-FFF2-40B4-BE49-F238E27FC236}">
                <a16:creationId xmlns:a16="http://schemas.microsoft.com/office/drawing/2014/main" id="{907C7DD7-57F6-452F-B620-329D116AF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7424" y="4953000"/>
            <a:ext cx="440056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latin typeface="Arial" panose="020B0604020202020204" pitchFamily="34" charset="0"/>
              </a:rPr>
              <a:t>(</a:t>
            </a:r>
            <a:r>
              <a:rPr lang="en-US" altLang="en-US" baseline="-25000" dirty="0" err="1">
                <a:latin typeface="Arial" panose="020B0604020202020204" pitchFamily="34" charset="0"/>
              </a:rPr>
              <a:t>AxB</a:t>
            </a:r>
            <a:r>
              <a:rPr lang="en-US" altLang="en-US" baseline="-25000" dirty="0">
                <a:latin typeface="Arial" panose="020B0604020202020204" pitchFamily="34" charset="0"/>
              </a:rPr>
              <a:t>)</a:t>
            </a:r>
            <a:r>
              <a:rPr lang="en-US" altLang="en-US" dirty="0">
                <a:latin typeface="Arial" panose="020B0604020202020204" pitchFamily="34" charset="0"/>
              </a:rPr>
              <a:t> = P</a:t>
            </a:r>
            <a:r>
              <a:rPr lang="en-US" altLang="en-US" baseline="-25000" dirty="0">
                <a:latin typeface="Arial" panose="020B0604020202020204" pitchFamily="34" charset="0"/>
              </a:rPr>
              <a:t>A</a:t>
            </a:r>
            <a:r>
              <a:rPr lang="en-US" altLang="en-US" dirty="0">
                <a:latin typeface="Arial" panose="020B0604020202020204" pitchFamily="34" charset="0"/>
              </a:rPr>
              <a:t> x P</a:t>
            </a:r>
            <a:r>
              <a:rPr lang="en-US" altLang="en-US" baseline="-25000" dirty="0">
                <a:latin typeface="Arial" panose="020B0604020202020204" pitchFamily="34" charset="0"/>
              </a:rPr>
              <a:t>B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latin typeface="Arial" panose="020B0604020202020204" pitchFamily="34" charset="0"/>
                <a:sym typeface="Wingdings" panose="05000000000000000000" pitchFamily="2" charset="2"/>
              </a:rPr>
              <a:t> A </a:t>
            </a:r>
            <a:r>
              <a:rPr lang="en-US" altLang="en-US" dirty="0" err="1">
                <a:latin typeface="Arial" panose="020B0604020202020204" pitchFamily="34" charset="0"/>
                <a:sym typeface="Wingdings" panose="05000000000000000000" pitchFamily="2" charset="2"/>
              </a:rPr>
              <a:t>và</a:t>
            </a:r>
            <a:r>
              <a:rPr lang="en-US" altLang="en-US" dirty="0">
                <a:latin typeface="Arial" panose="020B0604020202020204" pitchFamily="34" charset="0"/>
                <a:sym typeface="Wingdings" panose="05000000000000000000" pitchFamily="2" charset="2"/>
              </a:rPr>
              <a:t> B </a:t>
            </a:r>
            <a:r>
              <a:rPr lang="en-US" altLang="en-US" dirty="0" err="1">
                <a:latin typeface="Arial" panose="020B0604020202020204" pitchFamily="34" charset="0"/>
                <a:sym typeface="Wingdings" panose="05000000000000000000" pitchFamily="2" charset="2"/>
              </a:rPr>
              <a:t>độc</a:t>
            </a:r>
            <a:r>
              <a:rPr lang="en-US" altLang="en-US" dirty="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Wingdings" panose="05000000000000000000" pitchFamily="2" charset="2"/>
              </a:rPr>
              <a:t>lập</a:t>
            </a:r>
            <a:r>
              <a:rPr lang="en-US" altLang="en-US" dirty="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Wingdings" panose="05000000000000000000" pitchFamily="2" charset="2"/>
              </a:rPr>
              <a:t>nhau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F0CCD2BD-9BDA-4C47-927C-2207D98AE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36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I. THÍ NGHIỆM LAI HAI TÍNH TRẠNG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AFBB53-B01F-4B55-B612-A2A7ECF83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374900"/>
            <a:ext cx="68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D8FB80-20D6-4B2D-AC39-12DD6DC65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6876" y="2385217"/>
            <a:ext cx="68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C66435BE-E4D3-4D48-B66C-3102C4D8F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105" y="5150643"/>
            <a:ext cx="8534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Gen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quy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định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màu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sắc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hạt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phân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li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độc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lập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với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gen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quy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định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hình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dạng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hạt</a:t>
            </a:r>
            <a:endParaRPr lang="en-US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224" grpId="0"/>
      <p:bldP spid="9224" grpId="1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D31F66-CFF4-4396-925C-3E05C6E48087}"/>
              </a:ext>
            </a:extLst>
          </p:cNvPr>
          <p:cNvSpPr txBox="1"/>
          <p:nvPr/>
        </p:nvSpPr>
        <p:spPr>
          <a:xfrm>
            <a:off x="469900" y="1282700"/>
            <a:ext cx="8674100" cy="4336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Tỉ lệ phân li KH chung ở F2: </a:t>
            </a:r>
            <a:r>
              <a:rPr lang="pt-BR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9:3:3:1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Tỉ lệ phân li KH nếu xét riêng từng cặp tính trạng đều = </a:t>
            </a:r>
            <a:r>
              <a:rPr lang="pt-BR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3: 1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Mối quan hệ giữa các kiểu hình chung và riêng: </a:t>
            </a:r>
            <a:r>
              <a:rPr lang="pt-BR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tỉ lệ KH chung được tính bằng tích các tỉ lệ KH  riêng</a:t>
            </a:r>
            <a:r>
              <a:rPr lang="pt-B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(quy luật nhân xác suất ): 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( 3:1).(3:1) = 9:3:3:1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38F15328-258F-43A9-B80C-E450D27FA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36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I. THÍ NGHIỆM LAI HAI TÍNH TRẠNG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3E5FD8-D9B8-433D-8553-92FABC0AA192}"/>
              </a:ext>
            </a:extLst>
          </p:cNvPr>
          <p:cNvSpPr txBox="1"/>
          <p:nvPr/>
        </p:nvSpPr>
        <p:spPr>
          <a:xfrm>
            <a:off x="469900" y="641350"/>
            <a:ext cx="86106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b="1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3681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1118</TotalTime>
  <Words>1346</Words>
  <Application>Microsoft Office PowerPoint</Application>
  <PresentationFormat>On-screen Show (4:3)</PresentationFormat>
  <Paragraphs>278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.VnTime</vt:lpstr>
      <vt:lpstr>Arial</vt:lpstr>
      <vt:lpstr>Calibri</vt:lpstr>
      <vt:lpstr>Tahoma</vt:lpstr>
      <vt:lpstr>Times New Roman</vt:lpstr>
      <vt:lpstr>Wingdings 2</vt:lpstr>
      <vt:lpstr>Office Theme</vt:lpstr>
      <vt:lpstr>1_Office Theme</vt:lpstr>
      <vt:lpstr>PowerPoint Presentation</vt:lpstr>
      <vt:lpstr>PowerPoint Presentation</vt:lpstr>
      <vt:lpstr>PowerPoint Presentation</vt:lpstr>
      <vt:lpstr>NỘI DUNG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III. Ý NGHĨA CỦA CÁC QUI LUẬT MENĐEN  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</dc:creator>
  <cp:lastModifiedBy>Lo Thi Nhu Trang</cp:lastModifiedBy>
  <cp:revision>76</cp:revision>
  <dcterms:created xsi:type="dcterms:W3CDTF">2016-10-05T16:17:47Z</dcterms:created>
  <dcterms:modified xsi:type="dcterms:W3CDTF">2022-10-18T22:47:49Z</dcterms:modified>
</cp:coreProperties>
</file>